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1.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81" r:id="rId2"/>
    <p:sldId id="261" r:id="rId3"/>
    <p:sldId id="262" r:id="rId4"/>
    <p:sldId id="263" r:id="rId5"/>
    <p:sldId id="264" r:id="rId6"/>
    <p:sldId id="265" r:id="rId7"/>
    <p:sldId id="266" r:id="rId8"/>
    <p:sldId id="282" r:id="rId9"/>
    <p:sldId id="267" r:id="rId10"/>
    <p:sldId id="283" r:id="rId11"/>
    <p:sldId id="284" r:id="rId12"/>
    <p:sldId id="268" r:id="rId13"/>
    <p:sldId id="269" r:id="rId14"/>
    <p:sldId id="270" r:id="rId15"/>
    <p:sldId id="271" r:id="rId16"/>
    <p:sldId id="272" r:id="rId17"/>
    <p:sldId id="273" r:id="rId18"/>
    <p:sldId id="274" r:id="rId19"/>
    <p:sldId id="276" r:id="rId20"/>
    <p:sldId id="275" r:id="rId21"/>
    <p:sldId id="278" r:id="rId22"/>
    <p:sldId id="285" r:id="rId23"/>
    <p:sldId id="286" r:id="rId24"/>
    <p:sldId id="287" r:id="rId25"/>
    <p:sldId id="288" r:id="rId26"/>
    <p:sldId id="279" r:id="rId27"/>
    <p:sldId id="280" r:id="rId28"/>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ncy carrasco"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3052" autoAdjust="0"/>
  </p:normalViewPr>
  <p:slideViewPr>
    <p:cSldViewPr>
      <p:cViewPr varScale="1">
        <p:scale>
          <a:sx n="53" d="100"/>
          <a:sy n="53" d="100"/>
        </p:scale>
        <p:origin x="1674" y="6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6-07-26T09:48:00.923" idx="2">
    <p:pos x="5055" y="3807"/>
    <p:text>Check that the code is correct and OK as broken</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cs typeface="Arial" charset="0"/>
              </a:defRPr>
            </a:lvl1pPr>
          </a:lstStyle>
          <a:p>
            <a:pPr>
              <a:defRPr/>
            </a:pPr>
            <a:endParaRPr lang="en-US" alt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cs typeface="Arial" charset="0"/>
              </a:defRPr>
            </a:lvl1pPr>
          </a:lstStyle>
          <a:p>
            <a:pPr>
              <a:defRPr/>
            </a:pPr>
            <a:fld id="{8CAF5866-CD2C-4C0D-AD2E-B6B61290E974}" type="datetimeFigureOut">
              <a:rPr lang="en-US" altLang="en-US"/>
              <a:pPr>
                <a:defRPr/>
              </a:pPr>
              <a:t>3/25/2017</a:t>
            </a:fld>
            <a:endParaRPr lang="en-US"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cs typeface="Arial" charset="0"/>
              </a:defRPr>
            </a:lvl1pPr>
          </a:lstStyle>
          <a:p>
            <a:pPr>
              <a:defRPr/>
            </a:pPr>
            <a:endParaRPr lang="en-US"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3B353038-084C-4371-B294-81502E5D188C}" type="slidenum">
              <a:rPr lang="en-US" altLang="en-US"/>
              <a:pPr>
                <a:defRPr/>
              </a:pPr>
              <a:t>‹#›</a:t>
            </a:fld>
            <a:endParaRPr lang="en-US" altLang="en-US"/>
          </a:p>
        </p:txBody>
      </p:sp>
    </p:spTree>
    <p:extLst>
      <p:ext uri="{BB962C8B-B14F-4D97-AF65-F5344CB8AC3E}">
        <p14:creationId xmlns:p14="http://schemas.microsoft.com/office/powerpoint/2010/main" val="2632777262"/>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dirty="0" smtClean="0"/>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8596E05-C92F-4C86-92DF-A5E8F3F06BA3}" type="slidenum">
              <a:rPr lang="en-US" altLang="en-US"/>
              <a:pPr>
                <a:spcBef>
                  <a:spcPct val="0"/>
                </a:spcBef>
              </a:pPr>
              <a:t>3</a:t>
            </a:fld>
            <a:endParaRPr lang="en-US" altLang="en-US"/>
          </a:p>
        </p:txBody>
      </p:sp>
    </p:spTree>
    <p:extLst>
      <p:ext uri="{BB962C8B-B14F-4D97-AF65-F5344CB8AC3E}">
        <p14:creationId xmlns:p14="http://schemas.microsoft.com/office/powerpoint/2010/main" val="1324634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337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A5AC6BA5-C144-4E09-8901-91BE8824DF3A}" type="slidenum">
              <a:rPr lang="en-US" altLang="en-US"/>
              <a:pPr/>
              <a:t>12</a:t>
            </a:fld>
            <a:endParaRPr lang="en-US" altLang="en-US"/>
          </a:p>
        </p:txBody>
      </p:sp>
    </p:spTree>
    <p:extLst>
      <p:ext uri="{BB962C8B-B14F-4D97-AF65-F5344CB8AC3E}">
        <p14:creationId xmlns:p14="http://schemas.microsoft.com/office/powerpoint/2010/main" val="1782749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358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E6C86B04-FCD8-4E1C-A7AE-C4890CB9B5BA}" type="slidenum">
              <a:rPr lang="en-US" altLang="en-US"/>
              <a:pPr/>
              <a:t>13</a:t>
            </a:fld>
            <a:endParaRPr lang="en-US" altLang="en-US"/>
          </a:p>
        </p:txBody>
      </p:sp>
    </p:spTree>
    <p:extLst>
      <p:ext uri="{BB962C8B-B14F-4D97-AF65-F5344CB8AC3E}">
        <p14:creationId xmlns:p14="http://schemas.microsoft.com/office/powerpoint/2010/main" val="3215040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378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F2039C67-7590-4CEE-97BA-CD70AD2FB19E}" type="slidenum">
              <a:rPr lang="en-US" altLang="en-US"/>
              <a:pPr/>
              <a:t>14</a:t>
            </a:fld>
            <a:endParaRPr lang="en-US" altLang="en-US"/>
          </a:p>
        </p:txBody>
      </p:sp>
    </p:spTree>
    <p:extLst>
      <p:ext uri="{BB962C8B-B14F-4D97-AF65-F5344CB8AC3E}">
        <p14:creationId xmlns:p14="http://schemas.microsoft.com/office/powerpoint/2010/main" val="4496323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399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BA5881B6-CEF6-4058-8B29-EAA4D9778E0F}" type="slidenum">
              <a:rPr lang="en-US" altLang="en-US"/>
              <a:pPr/>
              <a:t>15</a:t>
            </a:fld>
            <a:endParaRPr lang="en-US" altLang="en-US"/>
          </a:p>
        </p:txBody>
      </p:sp>
    </p:spTree>
    <p:extLst>
      <p:ext uri="{BB962C8B-B14F-4D97-AF65-F5344CB8AC3E}">
        <p14:creationId xmlns:p14="http://schemas.microsoft.com/office/powerpoint/2010/main" val="36342805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41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50ED6466-A87C-46B8-83D7-400224CF2660}" type="slidenum">
              <a:rPr lang="en-US" altLang="en-US"/>
              <a:pPr/>
              <a:t>16</a:t>
            </a:fld>
            <a:endParaRPr lang="en-US" altLang="en-US"/>
          </a:p>
        </p:txBody>
      </p:sp>
    </p:spTree>
    <p:extLst>
      <p:ext uri="{BB962C8B-B14F-4D97-AF65-F5344CB8AC3E}">
        <p14:creationId xmlns:p14="http://schemas.microsoft.com/office/powerpoint/2010/main" val="42341716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44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E0535041-BFC5-404C-B82D-6A65B5137F9D}" type="slidenum">
              <a:rPr lang="en-US" altLang="en-US"/>
              <a:pPr/>
              <a:t>17</a:t>
            </a:fld>
            <a:endParaRPr lang="en-US" altLang="en-US"/>
          </a:p>
        </p:txBody>
      </p:sp>
    </p:spTree>
    <p:extLst>
      <p:ext uri="{BB962C8B-B14F-4D97-AF65-F5344CB8AC3E}">
        <p14:creationId xmlns:p14="http://schemas.microsoft.com/office/powerpoint/2010/main" val="38978940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460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1A4670FF-17DD-4733-B671-8D4291B07B50}" type="slidenum">
              <a:rPr lang="en-US" altLang="en-US"/>
              <a:pPr/>
              <a:t>18</a:t>
            </a:fld>
            <a:endParaRPr lang="en-US" altLang="en-US"/>
          </a:p>
        </p:txBody>
      </p:sp>
    </p:spTree>
    <p:extLst>
      <p:ext uri="{BB962C8B-B14F-4D97-AF65-F5344CB8AC3E}">
        <p14:creationId xmlns:p14="http://schemas.microsoft.com/office/powerpoint/2010/main" val="2244212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481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72DA28D9-5069-418B-876A-00ABB30D589C}" type="slidenum">
              <a:rPr lang="en-US" altLang="en-US"/>
              <a:pPr/>
              <a:t>19</a:t>
            </a:fld>
            <a:endParaRPr lang="en-US" altLang="en-US"/>
          </a:p>
        </p:txBody>
      </p:sp>
    </p:spTree>
    <p:extLst>
      <p:ext uri="{BB962C8B-B14F-4D97-AF65-F5344CB8AC3E}">
        <p14:creationId xmlns:p14="http://schemas.microsoft.com/office/powerpoint/2010/main" val="32583121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501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0524136E-22E4-4414-AFC7-42B8A5FCB8EA}" type="slidenum">
              <a:rPr lang="en-US" altLang="en-US"/>
              <a:pPr/>
              <a:t>20</a:t>
            </a:fld>
            <a:endParaRPr lang="en-US" altLang="en-US"/>
          </a:p>
        </p:txBody>
      </p:sp>
    </p:spTree>
    <p:extLst>
      <p:ext uri="{BB962C8B-B14F-4D97-AF65-F5344CB8AC3E}">
        <p14:creationId xmlns:p14="http://schemas.microsoft.com/office/powerpoint/2010/main" val="15909989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522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F033F539-E223-4C22-914F-E6BC885EEE1C}" type="slidenum">
              <a:rPr lang="en-US" altLang="en-US"/>
              <a:pPr/>
              <a:t>21</a:t>
            </a:fld>
            <a:endParaRPr lang="en-US" altLang="en-US"/>
          </a:p>
        </p:txBody>
      </p:sp>
    </p:spTree>
    <p:extLst>
      <p:ext uri="{BB962C8B-B14F-4D97-AF65-F5344CB8AC3E}">
        <p14:creationId xmlns:p14="http://schemas.microsoft.com/office/powerpoint/2010/main" val="529218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dirty="0" smtClean="0"/>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F9DB4BD-18E4-4DC6-8376-4FCC02749ACC}" type="slidenum">
              <a:rPr lang="en-US" altLang="en-US"/>
              <a:pPr>
                <a:spcBef>
                  <a:spcPct val="0"/>
                </a:spcBef>
              </a:pPr>
              <a:t>4</a:t>
            </a:fld>
            <a:endParaRPr lang="en-US" altLang="en-US"/>
          </a:p>
        </p:txBody>
      </p:sp>
    </p:spTree>
    <p:extLst>
      <p:ext uri="{BB962C8B-B14F-4D97-AF65-F5344CB8AC3E}">
        <p14:creationId xmlns:p14="http://schemas.microsoft.com/office/powerpoint/2010/main" val="35766751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542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98BD475-FD40-4AE7-9EF6-1A9EF5036371}" type="slidenum">
              <a:rPr lang="en-US" altLang="en-US"/>
              <a:pPr>
                <a:spcBef>
                  <a:spcPct val="0"/>
                </a:spcBef>
              </a:pPr>
              <a:t>22</a:t>
            </a:fld>
            <a:endParaRPr lang="en-US" altLang="en-US"/>
          </a:p>
        </p:txBody>
      </p:sp>
    </p:spTree>
    <p:extLst>
      <p:ext uri="{BB962C8B-B14F-4D97-AF65-F5344CB8AC3E}">
        <p14:creationId xmlns:p14="http://schemas.microsoft.com/office/powerpoint/2010/main" val="39655806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542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98BD475-FD40-4AE7-9EF6-1A9EF5036371}" type="slidenum">
              <a:rPr lang="en-US" altLang="en-US"/>
              <a:pPr>
                <a:spcBef>
                  <a:spcPct val="0"/>
                </a:spcBef>
              </a:pPr>
              <a:t>23</a:t>
            </a:fld>
            <a:endParaRPr lang="en-US" altLang="en-US"/>
          </a:p>
        </p:txBody>
      </p:sp>
    </p:spTree>
    <p:extLst>
      <p:ext uri="{BB962C8B-B14F-4D97-AF65-F5344CB8AC3E}">
        <p14:creationId xmlns:p14="http://schemas.microsoft.com/office/powerpoint/2010/main" val="2593133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smtClean="0"/>
          </a:p>
        </p:txBody>
      </p:sp>
      <p:sp>
        <p:nvSpPr>
          <p:cNvPr id="542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98BD475-FD40-4AE7-9EF6-1A9EF5036371}" type="slidenum">
              <a:rPr lang="en-US" altLang="en-US"/>
              <a:pPr>
                <a:spcBef>
                  <a:spcPct val="0"/>
                </a:spcBef>
              </a:pPr>
              <a:t>24</a:t>
            </a:fld>
            <a:endParaRPr lang="en-US" altLang="en-US"/>
          </a:p>
        </p:txBody>
      </p:sp>
    </p:spTree>
    <p:extLst>
      <p:ext uri="{BB962C8B-B14F-4D97-AF65-F5344CB8AC3E}">
        <p14:creationId xmlns:p14="http://schemas.microsoft.com/office/powerpoint/2010/main" val="24618105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542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98BD475-FD40-4AE7-9EF6-1A9EF5036371}" type="slidenum">
              <a:rPr lang="en-US" altLang="en-US"/>
              <a:pPr>
                <a:spcBef>
                  <a:spcPct val="0"/>
                </a:spcBef>
              </a:pPr>
              <a:t>25</a:t>
            </a:fld>
            <a:endParaRPr lang="en-US" altLang="en-US"/>
          </a:p>
        </p:txBody>
      </p:sp>
    </p:spTree>
    <p:extLst>
      <p:ext uri="{BB962C8B-B14F-4D97-AF65-F5344CB8AC3E}">
        <p14:creationId xmlns:p14="http://schemas.microsoft.com/office/powerpoint/2010/main" val="38589302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457200" rtl="0" eaLnBrk="0" fontAlgn="base" latinLnBrk="0" hangingPunct="0">
              <a:lnSpc>
                <a:spcPct val="100000"/>
              </a:lnSpc>
              <a:spcBef>
                <a:spcPct val="30000"/>
              </a:spcBef>
              <a:spcAft>
                <a:spcPct val="0"/>
              </a:spcAft>
              <a:buClrTx/>
              <a:buSzTx/>
              <a:buFontTx/>
              <a:buNone/>
              <a:tabLst/>
              <a:defRPr/>
            </a:pPr>
            <a:endParaRPr lang="en-US" altLang="en-US" dirty="0" smtClean="0"/>
          </a:p>
          <a:p>
            <a:endParaRPr lang="en-US" altLang="en-US" dirty="0" smtClean="0"/>
          </a:p>
        </p:txBody>
      </p:sp>
      <p:sp>
        <p:nvSpPr>
          <p:cNvPr id="542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98BD475-FD40-4AE7-9EF6-1A9EF5036371}" type="slidenum">
              <a:rPr lang="en-US" altLang="en-US"/>
              <a:pPr>
                <a:spcBef>
                  <a:spcPct val="0"/>
                </a:spcBef>
              </a:pPr>
              <a:t>26</a:t>
            </a:fld>
            <a:endParaRPr lang="en-US" altLang="en-US"/>
          </a:p>
        </p:txBody>
      </p:sp>
    </p:spTree>
    <p:extLst>
      <p:ext uri="{BB962C8B-B14F-4D97-AF65-F5344CB8AC3E}">
        <p14:creationId xmlns:p14="http://schemas.microsoft.com/office/powerpoint/2010/main" val="735570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dirty="0" smtClean="0"/>
          </a:p>
        </p:txBody>
      </p:sp>
      <p:sp>
        <p:nvSpPr>
          <p:cNvPr id="19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DC5B1AF-CE42-4394-AF17-304D293E4D74}" type="slidenum">
              <a:rPr lang="en-US" altLang="en-US"/>
              <a:pPr>
                <a:spcBef>
                  <a:spcPct val="0"/>
                </a:spcBef>
              </a:pPr>
              <a:t>5</a:t>
            </a:fld>
            <a:endParaRPr lang="en-US" altLang="en-US"/>
          </a:p>
        </p:txBody>
      </p:sp>
    </p:spTree>
    <p:extLst>
      <p:ext uri="{BB962C8B-B14F-4D97-AF65-F5344CB8AC3E}">
        <p14:creationId xmlns:p14="http://schemas.microsoft.com/office/powerpoint/2010/main" val="3777469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5B5F1177-B3C6-414B-9CED-EC296B4B93F4}" type="slidenum">
              <a:rPr lang="en-US" altLang="en-US"/>
              <a:pPr/>
              <a:t>6</a:t>
            </a:fld>
            <a:endParaRPr lang="en-US" altLang="en-US"/>
          </a:p>
        </p:txBody>
      </p:sp>
    </p:spTree>
    <p:extLst>
      <p:ext uri="{BB962C8B-B14F-4D97-AF65-F5344CB8AC3E}">
        <p14:creationId xmlns:p14="http://schemas.microsoft.com/office/powerpoint/2010/main" val="34680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23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1EEF6431-66AC-453F-9AF7-F611671B2B56}" type="slidenum">
              <a:rPr lang="en-US" altLang="en-US"/>
              <a:pPr/>
              <a:t>7</a:t>
            </a:fld>
            <a:endParaRPr lang="en-US" altLang="en-US"/>
          </a:p>
        </p:txBody>
      </p:sp>
    </p:spTree>
    <p:extLst>
      <p:ext uri="{BB962C8B-B14F-4D97-AF65-F5344CB8AC3E}">
        <p14:creationId xmlns:p14="http://schemas.microsoft.com/office/powerpoint/2010/main" val="3029649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0D95E530-87E6-4BCE-B8BD-78E66E402EBA}" type="slidenum">
              <a:rPr lang="en-US" altLang="en-US"/>
              <a:pPr/>
              <a:t>8</a:t>
            </a:fld>
            <a:endParaRPr lang="en-US" altLang="en-US"/>
          </a:p>
        </p:txBody>
      </p:sp>
    </p:spTree>
    <p:extLst>
      <p:ext uri="{BB962C8B-B14F-4D97-AF65-F5344CB8AC3E}">
        <p14:creationId xmlns:p14="http://schemas.microsoft.com/office/powerpoint/2010/main" val="1970891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t>But </a:t>
            </a:r>
            <a:r>
              <a:rPr lang="en-US" altLang="en-US" dirty="0" smtClean="0"/>
              <a:t>the amount is really only up to 1,001 unless you’re going with something called extended VLANs.</a:t>
            </a:r>
          </a:p>
        </p:txBody>
      </p:sp>
      <p:sp>
        <p:nvSpPr>
          <p:cNvPr id="276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64DC6247-8F2B-4F3E-8697-4F5CCA6BBD20}" type="slidenum">
              <a:rPr lang="en-US" altLang="en-US"/>
              <a:pPr/>
              <a:t>9</a:t>
            </a:fld>
            <a:endParaRPr lang="en-US" altLang="en-US"/>
          </a:p>
        </p:txBody>
      </p:sp>
    </p:spTree>
    <p:extLst>
      <p:ext uri="{BB962C8B-B14F-4D97-AF65-F5344CB8AC3E}">
        <p14:creationId xmlns:p14="http://schemas.microsoft.com/office/powerpoint/2010/main" val="3918458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297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E560A7E5-D960-4D8C-BAD5-E0F987833D2D}" type="slidenum">
              <a:rPr lang="en-US" altLang="en-US"/>
              <a:pPr/>
              <a:t>10</a:t>
            </a:fld>
            <a:endParaRPr lang="en-US" altLang="en-US"/>
          </a:p>
        </p:txBody>
      </p:sp>
    </p:spTree>
    <p:extLst>
      <p:ext uri="{BB962C8B-B14F-4D97-AF65-F5344CB8AC3E}">
        <p14:creationId xmlns:p14="http://schemas.microsoft.com/office/powerpoint/2010/main" val="20006317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317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184A9E2F-B8E0-433F-A15B-9AB501F0CDB9}" type="slidenum">
              <a:rPr lang="en-US" altLang="en-US"/>
              <a:pPr/>
              <a:t>11</a:t>
            </a:fld>
            <a:endParaRPr lang="en-US" altLang="en-US"/>
          </a:p>
        </p:txBody>
      </p:sp>
    </p:spTree>
    <p:extLst>
      <p:ext uri="{BB962C8B-B14F-4D97-AF65-F5344CB8AC3E}">
        <p14:creationId xmlns:p14="http://schemas.microsoft.com/office/powerpoint/2010/main" val="23721544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C00000"/>
        </a:solidFill>
        <a:effectLst/>
      </p:bgPr>
    </p:bg>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9525" y="0"/>
            <a:ext cx="9144000" cy="685800"/>
          </a:xfrm>
          <a:prstGeom prst="rect">
            <a:avLst/>
          </a:prstGeom>
          <a:solidFill>
            <a:schemeClr val="tx1"/>
          </a:solidFill>
          <a:ln w="9525">
            <a:solidFill>
              <a:schemeClr val="tx1"/>
            </a:solidFill>
            <a:miter lim="800000"/>
            <a:headEnd/>
            <a:tailEnd/>
          </a:ln>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1" hangingPunct="1">
              <a:defRPr/>
            </a:pPr>
            <a:endParaRPr lang="en-US" altLang="en-US" smtClean="0">
              <a:cs typeface="Arial" charset="0"/>
            </a:endParaRPr>
          </a:p>
        </p:txBody>
      </p:sp>
      <p:pic>
        <p:nvPicPr>
          <p:cNvPr id="5" name="Picture 3" descr="T:\Sybex\Admin\Instructor Materials\Instructor Material Instructions\logoGraphics\sybex_awb_ko_50.tif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086600" y="65088"/>
            <a:ext cx="1676400" cy="61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588" y="0"/>
            <a:ext cx="1820863" cy="67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685800" y="2130425"/>
            <a:ext cx="7772400" cy="1470025"/>
          </a:xfrm>
        </p:spPr>
        <p:txBody>
          <a:bodyPr/>
          <a:lstStyle>
            <a:lvl1pPr>
              <a:defRPr>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3"/>
          <p:cNvSpPr>
            <a:spLocks noGrp="1"/>
          </p:cNvSpPr>
          <p:nvPr>
            <p:ph type="dt" sz="half" idx="10"/>
          </p:nvPr>
        </p:nvSpPr>
        <p:spPr/>
        <p:txBody>
          <a:bodyPr/>
          <a:lstStyle>
            <a:lvl1pPr>
              <a:defRPr/>
            </a:lvl1pPr>
          </a:lstStyle>
          <a:p>
            <a:pPr>
              <a:defRPr/>
            </a:pPr>
            <a:fld id="{E28D07D8-8B90-4006-A26F-A1D05529D489}" type="datetimeFigureOut">
              <a:rPr lang="en-US" altLang="en-US"/>
              <a:pPr>
                <a:defRPr/>
              </a:pPr>
              <a:t>3/25/2017</a:t>
            </a:fld>
            <a:endParaRPr lang="en-US" altLang="en-US"/>
          </a:p>
        </p:txBody>
      </p:sp>
      <p:sp>
        <p:nvSpPr>
          <p:cNvPr id="8" name="Footer Placeholder 4"/>
          <p:cNvSpPr>
            <a:spLocks noGrp="1"/>
          </p:cNvSpPr>
          <p:nvPr>
            <p:ph type="ftr" sz="quarter" idx="11"/>
          </p:nvPr>
        </p:nvSpPr>
        <p:spPr/>
        <p:txBody>
          <a:bodyPr/>
          <a:lstStyle>
            <a:lvl1pPr>
              <a:defRPr/>
            </a:lvl1pPr>
          </a:lstStyle>
          <a:p>
            <a:pPr>
              <a:defRPr/>
            </a:pPr>
            <a:endParaRPr lang="en-US" altLang="en-US"/>
          </a:p>
        </p:txBody>
      </p:sp>
      <p:sp>
        <p:nvSpPr>
          <p:cNvPr id="9" name="Slide Number Placeholder 5"/>
          <p:cNvSpPr>
            <a:spLocks noGrp="1"/>
          </p:cNvSpPr>
          <p:nvPr>
            <p:ph type="sldNum" sz="quarter" idx="12"/>
          </p:nvPr>
        </p:nvSpPr>
        <p:spPr/>
        <p:txBody>
          <a:bodyPr/>
          <a:lstStyle>
            <a:lvl1pPr>
              <a:defRPr smtClean="0"/>
            </a:lvl1pPr>
          </a:lstStyle>
          <a:p>
            <a:pPr>
              <a:defRPr/>
            </a:pPr>
            <a:fld id="{127A323C-6270-4C87-8049-EA6F85F28979}" type="slidenum">
              <a:rPr lang="en-US" altLang="en-US"/>
              <a:pPr>
                <a:defRPr/>
              </a:pPr>
              <a:t>‹#›</a:t>
            </a:fld>
            <a:endParaRPr lang="en-US" altLang="en-US"/>
          </a:p>
        </p:txBody>
      </p:sp>
    </p:spTree>
    <p:extLst>
      <p:ext uri="{BB962C8B-B14F-4D97-AF65-F5344CB8AC3E}">
        <p14:creationId xmlns:p14="http://schemas.microsoft.com/office/powerpoint/2010/main" val="3617099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2214B5FB-2623-42E5-A058-3865832D18D9}" type="datetimeFigureOut">
              <a:rPr lang="en-US" altLang="en-US"/>
              <a:pPr>
                <a:defRPr/>
              </a:pPr>
              <a:t>3/25/2017</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D8881BD9-4FAE-4441-B1CA-EFD143BDA5D3}" type="slidenum">
              <a:rPr lang="en-US" altLang="en-US"/>
              <a:pPr>
                <a:defRPr/>
              </a:pPr>
              <a:t>‹#›</a:t>
            </a:fld>
            <a:endParaRPr lang="en-US" altLang="en-US"/>
          </a:p>
        </p:txBody>
      </p:sp>
    </p:spTree>
    <p:extLst>
      <p:ext uri="{BB962C8B-B14F-4D97-AF65-F5344CB8AC3E}">
        <p14:creationId xmlns:p14="http://schemas.microsoft.com/office/powerpoint/2010/main" val="4032832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DBFE15A6-B56B-4828-97A4-DF25F21B2080}" type="datetimeFigureOut">
              <a:rPr lang="en-US" altLang="en-US"/>
              <a:pPr>
                <a:defRPr/>
              </a:pPr>
              <a:t>3/25/2017</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C50150A0-F97F-4FB8-8FA0-B420C075F4B3}" type="slidenum">
              <a:rPr lang="en-US" altLang="en-US"/>
              <a:pPr>
                <a:defRPr/>
              </a:pPr>
              <a:t>‹#›</a:t>
            </a:fld>
            <a:endParaRPr lang="en-US" altLang="en-US"/>
          </a:p>
        </p:txBody>
      </p:sp>
    </p:spTree>
    <p:extLst>
      <p:ext uri="{BB962C8B-B14F-4D97-AF65-F5344CB8AC3E}">
        <p14:creationId xmlns:p14="http://schemas.microsoft.com/office/powerpoint/2010/main" val="3262275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4"/>
          <p:cNvSpPr>
            <a:spLocks noChangeArrowheads="1"/>
          </p:cNvSpPr>
          <p:nvPr userDrawn="1"/>
        </p:nvSpPr>
        <p:spPr bwMode="auto">
          <a:xfrm>
            <a:off x="3175" y="0"/>
            <a:ext cx="2057400" cy="6858000"/>
          </a:xfrm>
          <a:prstGeom prst="rect">
            <a:avLst/>
          </a:prstGeom>
          <a:solidFill>
            <a:srgbClr val="CC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1" hangingPunct="1">
              <a:defRPr/>
            </a:pPr>
            <a:endParaRPr lang="en-US" altLang="en-US" smtClean="0">
              <a:cs typeface="Arial" charset="0"/>
            </a:endParaRPr>
          </a:p>
        </p:txBody>
      </p:sp>
      <p:pic>
        <p:nvPicPr>
          <p:cNvPr id="5"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4413"/>
            <a:ext cx="2060575" cy="763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userDrawn="1"/>
        </p:nvSpPr>
        <p:spPr>
          <a:xfrm>
            <a:off x="3175" y="0"/>
            <a:ext cx="2057400" cy="838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1" hangingPunct="1">
              <a:defRPr/>
            </a:pPr>
            <a:endParaRPr lang="en-US" altLang="en-US" smtClean="0">
              <a:solidFill>
                <a:srgbClr val="FFFFFF"/>
              </a:solidFill>
            </a:endParaRPr>
          </a:p>
        </p:txBody>
      </p:sp>
      <p:pic>
        <p:nvPicPr>
          <p:cNvPr id="7" name="Picture 3" descr="T:\Sybex\Admin\Instructor Materials\Instructor Material Instructions\logoGraphics\sybex_awb_ko_50.tif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76225" y="166688"/>
            <a:ext cx="13716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286000" y="274638"/>
            <a:ext cx="6400800" cy="11430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286000" y="1600200"/>
            <a:ext cx="6400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7429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4"/>
          <p:cNvSpPr>
            <a:spLocks noChangeArrowheads="1"/>
          </p:cNvSpPr>
          <p:nvPr userDrawn="1"/>
        </p:nvSpPr>
        <p:spPr bwMode="auto">
          <a:xfrm>
            <a:off x="3175" y="0"/>
            <a:ext cx="2057400" cy="6858000"/>
          </a:xfrm>
          <a:prstGeom prst="rect">
            <a:avLst/>
          </a:prstGeom>
          <a:solidFill>
            <a:srgbClr val="CC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1" hangingPunct="1">
              <a:defRPr/>
            </a:pPr>
            <a:endParaRPr lang="en-US" altLang="en-US" smtClean="0">
              <a:cs typeface="Arial" charset="0"/>
            </a:endParaRPr>
          </a:p>
        </p:txBody>
      </p:sp>
      <p:pic>
        <p:nvPicPr>
          <p:cNvPr id="5"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4413"/>
            <a:ext cx="2060575" cy="763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userDrawn="1"/>
        </p:nvSpPr>
        <p:spPr>
          <a:xfrm>
            <a:off x="3175" y="0"/>
            <a:ext cx="2057400" cy="838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1" hangingPunct="1">
              <a:defRPr/>
            </a:pPr>
            <a:endParaRPr lang="en-US" altLang="en-US" smtClean="0">
              <a:solidFill>
                <a:srgbClr val="FFFFFF"/>
              </a:solidFill>
            </a:endParaRPr>
          </a:p>
        </p:txBody>
      </p:sp>
      <p:pic>
        <p:nvPicPr>
          <p:cNvPr id="7" name="Picture 3" descr="T:\Sybex\Admin\Instructor Materials\Instructor Material Instructions\logoGraphics\sybex_awb_ko_50.tif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76225" y="166688"/>
            <a:ext cx="13716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285999" y="4406900"/>
            <a:ext cx="6208713"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2285999" y="2906713"/>
            <a:ext cx="6208713"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8" name="Date Placeholder 3"/>
          <p:cNvSpPr>
            <a:spLocks noGrp="1"/>
          </p:cNvSpPr>
          <p:nvPr>
            <p:ph type="dt" sz="half" idx="10"/>
          </p:nvPr>
        </p:nvSpPr>
        <p:spPr/>
        <p:txBody>
          <a:bodyPr/>
          <a:lstStyle>
            <a:lvl1pPr>
              <a:defRPr/>
            </a:lvl1pPr>
          </a:lstStyle>
          <a:p>
            <a:pPr>
              <a:defRPr/>
            </a:pPr>
            <a:fld id="{CDA4BB79-0DCA-4EA7-B976-72E2282CF372}" type="datetimeFigureOut">
              <a:rPr lang="en-US" altLang="en-US"/>
              <a:pPr>
                <a:defRPr/>
              </a:pPr>
              <a:t>3/25/2017</a:t>
            </a:fld>
            <a:endParaRPr lang="en-US" altLang="en-US"/>
          </a:p>
        </p:txBody>
      </p:sp>
      <p:sp>
        <p:nvSpPr>
          <p:cNvPr id="9" name="Footer Placeholder 4"/>
          <p:cNvSpPr>
            <a:spLocks noGrp="1"/>
          </p:cNvSpPr>
          <p:nvPr>
            <p:ph type="ftr" sz="quarter" idx="11"/>
          </p:nvPr>
        </p:nvSpPr>
        <p:spPr/>
        <p:txBody>
          <a:bodyPr/>
          <a:lstStyle>
            <a:lvl1pPr>
              <a:defRPr/>
            </a:lvl1pPr>
          </a:lstStyle>
          <a:p>
            <a:pPr>
              <a:defRPr/>
            </a:pPr>
            <a:endParaRPr lang="en-US" altLang="en-US"/>
          </a:p>
        </p:txBody>
      </p:sp>
      <p:sp>
        <p:nvSpPr>
          <p:cNvPr id="10" name="Slide Number Placeholder 5"/>
          <p:cNvSpPr>
            <a:spLocks noGrp="1"/>
          </p:cNvSpPr>
          <p:nvPr>
            <p:ph type="sldNum" sz="quarter" idx="12"/>
          </p:nvPr>
        </p:nvSpPr>
        <p:spPr/>
        <p:txBody>
          <a:bodyPr/>
          <a:lstStyle>
            <a:lvl1pPr>
              <a:defRPr smtClean="0"/>
            </a:lvl1pPr>
          </a:lstStyle>
          <a:p>
            <a:pPr>
              <a:defRPr/>
            </a:pPr>
            <a:fld id="{E00E3AD4-1C37-48E6-9632-FEF52020CF46}" type="slidenum">
              <a:rPr lang="en-US" altLang="en-US"/>
              <a:pPr>
                <a:defRPr/>
              </a:pPr>
              <a:t>‹#›</a:t>
            </a:fld>
            <a:endParaRPr lang="en-US" altLang="en-US"/>
          </a:p>
        </p:txBody>
      </p:sp>
    </p:spTree>
    <p:extLst>
      <p:ext uri="{BB962C8B-B14F-4D97-AF65-F5344CB8AC3E}">
        <p14:creationId xmlns:p14="http://schemas.microsoft.com/office/powerpoint/2010/main" val="3248430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Rectangle 4"/>
          <p:cNvSpPr>
            <a:spLocks noChangeArrowheads="1"/>
          </p:cNvSpPr>
          <p:nvPr userDrawn="1"/>
        </p:nvSpPr>
        <p:spPr bwMode="auto">
          <a:xfrm>
            <a:off x="3175" y="0"/>
            <a:ext cx="2057400" cy="6858000"/>
          </a:xfrm>
          <a:prstGeom prst="rect">
            <a:avLst/>
          </a:prstGeom>
          <a:solidFill>
            <a:srgbClr val="CC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1" hangingPunct="1">
              <a:defRPr/>
            </a:pPr>
            <a:endParaRPr lang="en-US" altLang="en-US" smtClean="0">
              <a:cs typeface="Arial" charset="0"/>
            </a:endParaRPr>
          </a:p>
        </p:txBody>
      </p:sp>
      <p:pic>
        <p:nvPicPr>
          <p:cNvPr id="6"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4413"/>
            <a:ext cx="2060575" cy="763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userDrawn="1"/>
        </p:nvSpPr>
        <p:spPr>
          <a:xfrm>
            <a:off x="3175" y="0"/>
            <a:ext cx="2057400" cy="838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1" hangingPunct="1">
              <a:defRPr/>
            </a:pPr>
            <a:endParaRPr lang="en-US" altLang="en-US" smtClean="0">
              <a:solidFill>
                <a:srgbClr val="FFFFFF"/>
              </a:solidFill>
            </a:endParaRPr>
          </a:p>
        </p:txBody>
      </p:sp>
      <p:pic>
        <p:nvPicPr>
          <p:cNvPr id="8" name="Picture 3" descr="T:\Sybex\Admin\Instructor Materials\Instructor Material Instructions\logoGraphics\sybex_awb_ko_50.tif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76225" y="166688"/>
            <a:ext cx="13716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286000" y="274638"/>
            <a:ext cx="64008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2362200" y="1586816"/>
            <a:ext cx="2895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486400" y="1600200"/>
            <a:ext cx="32004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Date Placeholder 4"/>
          <p:cNvSpPr>
            <a:spLocks noGrp="1"/>
          </p:cNvSpPr>
          <p:nvPr>
            <p:ph type="dt" sz="half" idx="10"/>
          </p:nvPr>
        </p:nvSpPr>
        <p:spPr/>
        <p:txBody>
          <a:bodyPr/>
          <a:lstStyle>
            <a:lvl1pPr>
              <a:defRPr/>
            </a:lvl1pPr>
          </a:lstStyle>
          <a:p>
            <a:pPr>
              <a:defRPr/>
            </a:pPr>
            <a:fld id="{41581504-BFB0-4F7B-8B49-83D417E0356B}" type="datetimeFigureOut">
              <a:rPr lang="en-US" altLang="en-US"/>
              <a:pPr>
                <a:defRPr/>
              </a:pPr>
              <a:t>3/25/2017</a:t>
            </a:fld>
            <a:endParaRPr lang="en-US" altLang="en-US"/>
          </a:p>
        </p:txBody>
      </p:sp>
      <p:sp>
        <p:nvSpPr>
          <p:cNvPr id="10" name="Footer Placeholder 5"/>
          <p:cNvSpPr>
            <a:spLocks noGrp="1"/>
          </p:cNvSpPr>
          <p:nvPr>
            <p:ph type="ftr" sz="quarter" idx="11"/>
          </p:nvPr>
        </p:nvSpPr>
        <p:spPr/>
        <p:txBody>
          <a:bodyPr/>
          <a:lstStyle>
            <a:lvl1pPr>
              <a:defRPr/>
            </a:lvl1pPr>
          </a:lstStyle>
          <a:p>
            <a:pPr>
              <a:defRPr/>
            </a:pPr>
            <a:endParaRPr lang="en-US" altLang="en-US"/>
          </a:p>
        </p:txBody>
      </p:sp>
      <p:sp>
        <p:nvSpPr>
          <p:cNvPr id="11" name="Slide Number Placeholder 6"/>
          <p:cNvSpPr>
            <a:spLocks noGrp="1"/>
          </p:cNvSpPr>
          <p:nvPr>
            <p:ph type="sldNum" sz="quarter" idx="12"/>
          </p:nvPr>
        </p:nvSpPr>
        <p:spPr/>
        <p:txBody>
          <a:bodyPr/>
          <a:lstStyle>
            <a:lvl1pPr>
              <a:defRPr smtClean="0"/>
            </a:lvl1pPr>
          </a:lstStyle>
          <a:p>
            <a:pPr>
              <a:defRPr/>
            </a:pPr>
            <a:fld id="{209B4301-1C76-4F97-ACE9-525A7F38745F}" type="slidenum">
              <a:rPr lang="en-US" altLang="en-US"/>
              <a:pPr>
                <a:defRPr/>
              </a:pPr>
              <a:t>‹#›</a:t>
            </a:fld>
            <a:endParaRPr lang="en-US" altLang="en-US"/>
          </a:p>
        </p:txBody>
      </p:sp>
    </p:spTree>
    <p:extLst>
      <p:ext uri="{BB962C8B-B14F-4D97-AF65-F5344CB8AC3E}">
        <p14:creationId xmlns:p14="http://schemas.microsoft.com/office/powerpoint/2010/main" val="1587052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Rectangle 4"/>
          <p:cNvSpPr>
            <a:spLocks noChangeArrowheads="1"/>
          </p:cNvSpPr>
          <p:nvPr userDrawn="1"/>
        </p:nvSpPr>
        <p:spPr bwMode="auto">
          <a:xfrm>
            <a:off x="3175" y="0"/>
            <a:ext cx="2057400" cy="6858000"/>
          </a:xfrm>
          <a:prstGeom prst="rect">
            <a:avLst/>
          </a:prstGeom>
          <a:solidFill>
            <a:srgbClr val="CC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1" hangingPunct="1">
              <a:defRPr/>
            </a:pPr>
            <a:endParaRPr lang="en-US" altLang="en-US" smtClean="0">
              <a:cs typeface="Arial" charset="0"/>
            </a:endParaRPr>
          </a:p>
        </p:txBody>
      </p:sp>
      <p:pic>
        <p:nvPicPr>
          <p:cNvPr id="8" name="Picture 7"/>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4413"/>
            <a:ext cx="2060575" cy="763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userDrawn="1"/>
        </p:nvSpPr>
        <p:spPr>
          <a:xfrm>
            <a:off x="3175" y="0"/>
            <a:ext cx="2057400" cy="838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1" hangingPunct="1">
              <a:defRPr/>
            </a:pPr>
            <a:endParaRPr lang="en-US" altLang="en-US" smtClean="0">
              <a:solidFill>
                <a:srgbClr val="FFFFFF"/>
              </a:solidFill>
            </a:endParaRPr>
          </a:p>
        </p:txBody>
      </p:sp>
      <p:pic>
        <p:nvPicPr>
          <p:cNvPr id="10" name="Picture 3" descr="T:\Sybex\Admin\Instructor Materials\Instructor Material Instructions\logoGraphics\sybex_awb_ko_50.tif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76225" y="166688"/>
            <a:ext cx="13716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286000" y="274638"/>
            <a:ext cx="6400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286000" y="1535113"/>
            <a:ext cx="28956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286000" y="2209800"/>
            <a:ext cx="2897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410200" y="1535113"/>
            <a:ext cx="32766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410200" y="2174874"/>
            <a:ext cx="3276600" cy="39973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Date Placeholder 6"/>
          <p:cNvSpPr>
            <a:spLocks noGrp="1"/>
          </p:cNvSpPr>
          <p:nvPr>
            <p:ph type="dt" sz="half" idx="10"/>
          </p:nvPr>
        </p:nvSpPr>
        <p:spPr/>
        <p:txBody>
          <a:bodyPr/>
          <a:lstStyle>
            <a:lvl1pPr>
              <a:defRPr/>
            </a:lvl1pPr>
          </a:lstStyle>
          <a:p>
            <a:pPr>
              <a:defRPr/>
            </a:pPr>
            <a:fld id="{74BB6A2D-E15E-4C56-89B0-27F9717029DB}" type="datetimeFigureOut">
              <a:rPr lang="en-US" altLang="en-US"/>
              <a:pPr>
                <a:defRPr/>
              </a:pPr>
              <a:t>3/25/2017</a:t>
            </a:fld>
            <a:endParaRPr lang="en-US" altLang="en-US"/>
          </a:p>
        </p:txBody>
      </p:sp>
      <p:sp>
        <p:nvSpPr>
          <p:cNvPr id="12" name="Footer Placeholder 7"/>
          <p:cNvSpPr>
            <a:spLocks noGrp="1"/>
          </p:cNvSpPr>
          <p:nvPr>
            <p:ph type="ftr" sz="quarter" idx="11"/>
          </p:nvPr>
        </p:nvSpPr>
        <p:spPr/>
        <p:txBody>
          <a:bodyPr/>
          <a:lstStyle>
            <a:lvl1pPr>
              <a:defRPr/>
            </a:lvl1pPr>
          </a:lstStyle>
          <a:p>
            <a:pPr>
              <a:defRPr/>
            </a:pPr>
            <a:endParaRPr lang="en-US" altLang="en-US"/>
          </a:p>
        </p:txBody>
      </p:sp>
      <p:sp>
        <p:nvSpPr>
          <p:cNvPr id="13" name="Slide Number Placeholder 8"/>
          <p:cNvSpPr>
            <a:spLocks noGrp="1"/>
          </p:cNvSpPr>
          <p:nvPr>
            <p:ph type="sldNum" sz="quarter" idx="12"/>
          </p:nvPr>
        </p:nvSpPr>
        <p:spPr/>
        <p:txBody>
          <a:bodyPr/>
          <a:lstStyle>
            <a:lvl1pPr>
              <a:defRPr smtClean="0"/>
            </a:lvl1pPr>
          </a:lstStyle>
          <a:p>
            <a:pPr>
              <a:defRPr/>
            </a:pPr>
            <a:fld id="{E46E95C8-ECE0-4B75-AC2C-D2A510239AF7}" type="slidenum">
              <a:rPr lang="en-US" altLang="en-US"/>
              <a:pPr>
                <a:defRPr/>
              </a:pPr>
              <a:t>‹#›</a:t>
            </a:fld>
            <a:endParaRPr lang="en-US" altLang="en-US"/>
          </a:p>
        </p:txBody>
      </p:sp>
    </p:spTree>
    <p:extLst>
      <p:ext uri="{BB962C8B-B14F-4D97-AF65-F5344CB8AC3E}">
        <p14:creationId xmlns:p14="http://schemas.microsoft.com/office/powerpoint/2010/main" val="351974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Rectangle 4"/>
          <p:cNvSpPr>
            <a:spLocks noChangeArrowheads="1"/>
          </p:cNvSpPr>
          <p:nvPr userDrawn="1"/>
        </p:nvSpPr>
        <p:spPr bwMode="auto">
          <a:xfrm>
            <a:off x="3175" y="0"/>
            <a:ext cx="2057400" cy="6858000"/>
          </a:xfrm>
          <a:prstGeom prst="rect">
            <a:avLst/>
          </a:prstGeom>
          <a:solidFill>
            <a:srgbClr val="CC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1" hangingPunct="1">
              <a:defRPr/>
            </a:pPr>
            <a:endParaRPr lang="en-US" altLang="en-US" smtClean="0">
              <a:cs typeface="Arial" charset="0"/>
            </a:endParaRPr>
          </a:p>
        </p:txBody>
      </p:sp>
      <p:pic>
        <p:nvPicPr>
          <p:cNvPr id="4"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4413"/>
            <a:ext cx="2060575" cy="763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userDrawn="1"/>
        </p:nvSpPr>
        <p:spPr>
          <a:xfrm>
            <a:off x="3175" y="0"/>
            <a:ext cx="2057400" cy="838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1" hangingPunct="1">
              <a:defRPr/>
            </a:pPr>
            <a:endParaRPr lang="en-US" altLang="en-US" smtClean="0">
              <a:solidFill>
                <a:srgbClr val="FFFFFF"/>
              </a:solidFill>
            </a:endParaRPr>
          </a:p>
        </p:txBody>
      </p:sp>
      <p:pic>
        <p:nvPicPr>
          <p:cNvPr id="6" name="Picture 3" descr="T:\Sybex\Admin\Instructor Materials\Instructor Material Instructions\logoGraphics\sybex_awb_ko_50.tif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76225" y="166688"/>
            <a:ext cx="13716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286000" y="274638"/>
            <a:ext cx="6400800" cy="1143000"/>
          </a:xfrm>
        </p:spPr>
        <p:txBody>
          <a:bodyPr/>
          <a:lstStyle/>
          <a:p>
            <a:r>
              <a:rPr lang="en-US" smtClean="0"/>
              <a:t>Click to edit Master title style</a:t>
            </a:r>
            <a:endParaRPr lang="en-US"/>
          </a:p>
        </p:txBody>
      </p:sp>
      <p:sp>
        <p:nvSpPr>
          <p:cNvPr id="7" name="Date Placeholder 2"/>
          <p:cNvSpPr>
            <a:spLocks noGrp="1"/>
          </p:cNvSpPr>
          <p:nvPr>
            <p:ph type="dt" sz="half" idx="10"/>
          </p:nvPr>
        </p:nvSpPr>
        <p:spPr/>
        <p:txBody>
          <a:bodyPr/>
          <a:lstStyle>
            <a:lvl1pPr>
              <a:defRPr/>
            </a:lvl1pPr>
          </a:lstStyle>
          <a:p>
            <a:pPr>
              <a:defRPr/>
            </a:pPr>
            <a:fld id="{52515FF1-F19E-421B-895B-7BB1C95D4C88}" type="datetimeFigureOut">
              <a:rPr lang="en-US" altLang="en-US"/>
              <a:pPr>
                <a:defRPr/>
              </a:pPr>
              <a:t>3/25/2017</a:t>
            </a:fld>
            <a:endParaRPr lang="en-US" altLang="en-US"/>
          </a:p>
        </p:txBody>
      </p:sp>
      <p:sp>
        <p:nvSpPr>
          <p:cNvPr id="8" name="Footer Placeholder 3"/>
          <p:cNvSpPr>
            <a:spLocks noGrp="1"/>
          </p:cNvSpPr>
          <p:nvPr>
            <p:ph type="ftr" sz="quarter" idx="11"/>
          </p:nvPr>
        </p:nvSpPr>
        <p:spPr/>
        <p:txBody>
          <a:bodyPr/>
          <a:lstStyle>
            <a:lvl1pPr>
              <a:defRPr/>
            </a:lvl1pPr>
          </a:lstStyle>
          <a:p>
            <a:pPr>
              <a:defRPr/>
            </a:pPr>
            <a:endParaRPr lang="en-US" altLang="en-US"/>
          </a:p>
        </p:txBody>
      </p:sp>
      <p:sp>
        <p:nvSpPr>
          <p:cNvPr id="9" name="Slide Number Placeholder 4"/>
          <p:cNvSpPr>
            <a:spLocks noGrp="1"/>
          </p:cNvSpPr>
          <p:nvPr>
            <p:ph type="sldNum" sz="quarter" idx="12"/>
          </p:nvPr>
        </p:nvSpPr>
        <p:spPr/>
        <p:txBody>
          <a:bodyPr/>
          <a:lstStyle>
            <a:lvl1pPr>
              <a:defRPr smtClean="0"/>
            </a:lvl1pPr>
          </a:lstStyle>
          <a:p>
            <a:pPr>
              <a:defRPr/>
            </a:pPr>
            <a:fld id="{56F0D90D-F4FE-4E38-9DBC-F049E599C84C}" type="slidenum">
              <a:rPr lang="en-US" altLang="en-US"/>
              <a:pPr>
                <a:defRPr/>
              </a:pPr>
              <a:t>‹#›</a:t>
            </a:fld>
            <a:endParaRPr lang="en-US" altLang="en-US"/>
          </a:p>
        </p:txBody>
      </p:sp>
    </p:spTree>
    <p:extLst>
      <p:ext uri="{BB962C8B-B14F-4D97-AF65-F5344CB8AC3E}">
        <p14:creationId xmlns:p14="http://schemas.microsoft.com/office/powerpoint/2010/main" val="1738183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4413"/>
            <a:ext cx="2060575" cy="763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userDrawn="1"/>
        </p:nvSpPr>
        <p:spPr>
          <a:xfrm>
            <a:off x="3175" y="0"/>
            <a:ext cx="2057400" cy="838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1" hangingPunct="1">
              <a:defRPr/>
            </a:pPr>
            <a:endParaRPr lang="en-US" altLang="en-US" smtClean="0">
              <a:solidFill>
                <a:srgbClr val="FFFFFF"/>
              </a:solidFill>
            </a:endParaRPr>
          </a:p>
        </p:txBody>
      </p:sp>
      <p:pic>
        <p:nvPicPr>
          <p:cNvPr id="4" name="Picture 8" descr="T:\Sybex\Admin\Instructor Materials\Instructor Material Instructions\logoGraphics\sybex_awb_ko_50.tif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76225" y="166688"/>
            <a:ext cx="13716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Date Placeholder 1"/>
          <p:cNvSpPr>
            <a:spLocks noGrp="1"/>
          </p:cNvSpPr>
          <p:nvPr>
            <p:ph type="dt" sz="half" idx="10"/>
          </p:nvPr>
        </p:nvSpPr>
        <p:spPr/>
        <p:txBody>
          <a:bodyPr/>
          <a:lstStyle>
            <a:lvl1pPr>
              <a:defRPr/>
            </a:lvl1pPr>
          </a:lstStyle>
          <a:p>
            <a:pPr>
              <a:defRPr/>
            </a:pPr>
            <a:fld id="{F324C9FB-19B9-47FC-AEFE-99B82453F2F3}" type="datetimeFigureOut">
              <a:rPr lang="en-US" altLang="en-US"/>
              <a:pPr>
                <a:defRPr/>
              </a:pPr>
              <a:t>3/25/2017</a:t>
            </a:fld>
            <a:endParaRPr lang="en-US" altLang="en-US"/>
          </a:p>
        </p:txBody>
      </p:sp>
      <p:sp>
        <p:nvSpPr>
          <p:cNvPr id="6" name="Footer Placeholder 2"/>
          <p:cNvSpPr>
            <a:spLocks noGrp="1"/>
          </p:cNvSpPr>
          <p:nvPr>
            <p:ph type="ftr" sz="quarter" idx="11"/>
          </p:nvPr>
        </p:nvSpPr>
        <p:spPr/>
        <p:txBody>
          <a:bodyPr/>
          <a:lstStyle>
            <a:lvl1pPr>
              <a:defRPr/>
            </a:lvl1pPr>
          </a:lstStyle>
          <a:p>
            <a:pPr>
              <a:defRPr/>
            </a:pPr>
            <a:endParaRPr lang="en-US" altLang="en-US"/>
          </a:p>
        </p:txBody>
      </p:sp>
      <p:sp>
        <p:nvSpPr>
          <p:cNvPr id="7" name="Slide Number Placeholder 3"/>
          <p:cNvSpPr>
            <a:spLocks noGrp="1"/>
          </p:cNvSpPr>
          <p:nvPr>
            <p:ph type="sldNum" sz="quarter" idx="12"/>
          </p:nvPr>
        </p:nvSpPr>
        <p:spPr/>
        <p:txBody>
          <a:bodyPr/>
          <a:lstStyle>
            <a:lvl1pPr>
              <a:defRPr smtClean="0"/>
            </a:lvl1pPr>
          </a:lstStyle>
          <a:p>
            <a:pPr>
              <a:defRPr/>
            </a:pPr>
            <a:fld id="{A187E106-DD69-4BE6-8458-57EA6A518D93}" type="slidenum">
              <a:rPr lang="en-US" altLang="en-US"/>
              <a:pPr>
                <a:defRPr/>
              </a:pPr>
              <a:t>‹#›</a:t>
            </a:fld>
            <a:endParaRPr lang="en-US" altLang="en-US"/>
          </a:p>
        </p:txBody>
      </p:sp>
    </p:spTree>
    <p:extLst>
      <p:ext uri="{BB962C8B-B14F-4D97-AF65-F5344CB8AC3E}">
        <p14:creationId xmlns:p14="http://schemas.microsoft.com/office/powerpoint/2010/main" val="3146306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p:cNvSpPr>
            <a:spLocks noChangeArrowheads="1"/>
          </p:cNvSpPr>
          <p:nvPr userDrawn="1"/>
        </p:nvSpPr>
        <p:spPr bwMode="auto">
          <a:xfrm>
            <a:off x="3175" y="0"/>
            <a:ext cx="2057400" cy="6858000"/>
          </a:xfrm>
          <a:prstGeom prst="rect">
            <a:avLst/>
          </a:prstGeom>
          <a:solidFill>
            <a:srgbClr val="CC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1" hangingPunct="1">
              <a:defRPr/>
            </a:pPr>
            <a:endParaRPr lang="en-US" altLang="en-US" smtClean="0">
              <a:cs typeface="Arial" charset="0"/>
            </a:endParaRPr>
          </a:p>
        </p:txBody>
      </p:sp>
      <p:pic>
        <p:nvPicPr>
          <p:cNvPr id="6"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4413"/>
            <a:ext cx="2060575" cy="763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userDrawn="1"/>
        </p:nvSpPr>
        <p:spPr>
          <a:xfrm>
            <a:off x="3175" y="0"/>
            <a:ext cx="2057400" cy="838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1" hangingPunct="1">
              <a:defRPr/>
            </a:pPr>
            <a:endParaRPr lang="en-US" altLang="en-US" smtClean="0">
              <a:solidFill>
                <a:srgbClr val="FFFFFF"/>
              </a:solidFill>
            </a:endParaRPr>
          </a:p>
        </p:txBody>
      </p:sp>
      <p:pic>
        <p:nvPicPr>
          <p:cNvPr id="8" name="Picture 3" descr="T:\Sybex\Admin\Instructor Materials\Instructor Material Instructions\logoGraphics\sybex_awb_ko_50.tif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76225" y="166688"/>
            <a:ext cx="13716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209800" y="273050"/>
            <a:ext cx="2209800"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495800" y="273050"/>
            <a:ext cx="41910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209800" y="1430860"/>
            <a:ext cx="220980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Date Placeholder 4"/>
          <p:cNvSpPr>
            <a:spLocks noGrp="1"/>
          </p:cNvSpPr>
          <p:nvPr>
            <p:ph type="dt" sz="half" idx="10"/>
          </p:nvPr>
        </p:nvSpPr>
        <p:spPr/>
        <p:txBody>
          <a:bodyPr/>
          <a:lstStyle>
            <a:lvl1pPr>
              <a:defRPr/>
            </a:lvl1pPr>
          </a:lstStyle>
          <a:p>
            <a:pPr>
              <a:defRPr/>
            </a:pPr>
            <a:fld id="{CA1D56C2-5E45-4AE0-9E92-6E1556D96BD4}" type="datetimeFigureOut">
              <a:rPr lang="en-US" altLang="en-US"/>
              <a:pPr>
                <a:defRPr/>
              </a:pPr>
              <a:t>3/25/2017</a:t>
            </a:fld>
            <a:endParaRPr lang="en-US" altLang="en-US"/>
          </a:p>
        </p:txBody>
      </p:sp>
      <p:sp>
        <p:nvSpPr>
          <p:cNvPr id="10" name="Footer Placeholder 5"/>
          <p:cNvSpPr>
            <a:spLocks noGrp="1"/>
          </p:cNvSpPr>
          <p:nvPr>
            <p:ph type="ftr" sz="quarter" idx="11"/>
          </p:nvPr>
        </p:nvSpPr>
        <p:spPr/>
        <p:txBody>
          <a:bodyPr/>
          <a:lstStyle>
            <a:lvl1pPr>
              <a:defRPr/>
            </a:lvl1pPr>
          </a:lstStyle>
          <a:p>
            <a:pPr>
              <a:defRPr/>
            </a:pPr>
            <a:endParaRPr lang="en-US" altLang="en-US"/>
          </a:p>
        </p:txBody>
      </p:sp>
      <p:sp>
        <p:nvSpPr>
          <p:cNvPr id="11" name="Slide Number Placeholder 6"/>
          <p:cNvSpPr>
            <a:spLocks noGrp="1"/>
          </p:cNvSpPr>
          <p:nvPr>
            <p:ph type="sldNum" sz="quarter" idx="12"/>
          </p:nvPr>
        </p:nvSpPr>
        <p:spPr/>
        <p:txBody>
          <a:bodyPr/>
          <a:lstStyle>
            <a:lvl1pPr>
              <a:defRPr smtClean="0"/>
            </a:lvl1pPr>
          </a:lstStyle>
          <a:p>
            <a:pPr>
              <a:defRPr/>
            </a:pPr>
            <a:fld id="{3A6A1280-B3DF-40F9-A878-60090917AA7A}" type="slidenum">
              <a:rPr lang="en-US" altLang="en-US"/>
              <a:pPr>
                <a:defRPr/>
              </a:pPr>
              <a:t>‹#›</a:t>
            </a:fld>
            <a:endParaRPr lang="en-US" altLang="en-US"/>
          </a:p>
        </p:txBody>
      </p:sp>
    </p:spTree>
    <p:extLst>
      <p:ext uri="{BB962C8B-B14F-4D97-AF65-F5344CB8AC3E}">
        <p14:creationId xmlns:p14="http://schemas.microsoft.com/office/powerpoint/2010/main" val="1034098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p:cNvSpPr>
            <a:spLocks noChangeArrowheads="1"/>
          </p:cNvSpPr>
          <p:nvPr userDrawn="1"/>
        </p:nvSpPr>
        <p:spPr bwMode="auto">
          <a:xfrm>
            <a:off x="3175" y="0"/>
            <a:ext cx="2057400" cy="6858000"/>
          </a:xfrm>
          <a:prstGeom prst="rect">
            <a:avLst/>
          </a:prstGeom>
          <a:solidFill>
            <a:srgbClr val="CC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1" hangingPunct="1">
              <a:defRPr/>
            </a:pPr>
            <a:endParaRPr lang="en-US" altLang="en-US" smtClean="0">
              <a:cs typeface="Arial" charset="0"/>
            </a:endParaRPr>
          </a:p>
        </p:txBody>
      </p:sp>
      <p:pic>
        <p:nvPicPr>
          <p:cNvPr id="6"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094413"/>
            <a:ext cx="2060575" cy="763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userDrawn="1"/>
        </p:nvSpPr>
        <p:spPr>
          <a:xfrm>
            <a:off x="3175" y="0"/>
            <a:ext cx="2057400" cy="838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1" hangingPunct="1">
              <a:defRPr/>
            </a:pPr>
            <a:endParaRPr lang="en-US" altLang="en-US" smtClean="0">
              <a:solidFill>
                <a:srgbClr val="FFFFFF"/>
              </a:solidFill>
            </a:endParaRPr>
          </a:p>
        </p:txBody>
      </p:sp>
      <p:pic>
        <p:nvPicPr>
          <p:cNvPr id="8" name="Picture 3" descr="T:\Sybex\Admin\Instructor Materials\Instructor Material Instructions\logoGraphics\sybex_awb_ko_50.tif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76225" y="166688"/>
            <a:ext cx="13716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67000"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667000" y="609600"/>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2667000"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Date Placeholder 4"/>
          <p:cNvSpPr>
            <a:spLocks noGrp="1"/>
          </p:cNvSpPr>
          <p:nvPr>
            <p:ph type="dt" sz="half" idx="10"/>
          </p:nvPr>
        </p:nvSpPr>
        <p:spPr/>
        <p:txBody>
          <a:bodyPr/>
          <a:lstStyle>
            <a:lvl1pPr>
              <a:defRPr/>
            </a:lvl1pPr>
          </a:lstStyle>
          <a:p>
            <a:pPr>
              <a:defRPr/>
            </a:pPr>
            <a:fld id="{107F1ACB-4405-4C30-82D7-9F4E7956D8CF}" type="datetimeFigureOut">
              <a:rPr lang="en-US" altLang="en-US"/>
              <a:pPr>
                <a:defRPr/>
              </a:pPr>
              <a:t>3/25/2017</a:t>
            </a:fld>
            <a:endParaRPr lang="en-US" altLang="en-US"/>
          </a:p>
        </p:txBody>
      </p:sp>
      <p:sp>
        <p:nvSpPr>
          <p:cNvPr id="10" name="Footer Placeholder 5"/>
          <p:cNvSpPr>
            <a:spLocks noGrp="1"/>
          </p:cNvSpPr>
          <p:nvPr>
            <p:ph type="ftr" sz="quarter" idx="11"/>
          </p:nvPr>
        </p:nvSpPr>
        <p:spPr/>
        <p:txBody>
          <a:bodyPr/>
          <a:lstStyle>
            <a:lvl1pPr>
              <a:defRPr/>
            </a:lvl1pPr>
          </a:lstStyle>
          <a:p>
            <a:pPr>
              <a:defRPr/>
            </a:pPr>
            <a:endParaRPr lang="en-US" altLang="en-US"/>
          </a:p>
        </p:txBody>
      </p:sp>
      <p:sp>
        <p:nvSpPr>
          <p:cNvPr id="11" name="Slide Number Placeholder 6"/>
          <p:cNvSpPr>
            <a:spLocks noGrp="1"/>
          </p:cNvSpPr>
          <p:nvPr>
            <p:ph type="sldNum" sz="quarter" idx="12"/>
          </p:nvPr>
        </p:nvSpPr>
        <p:spPr/>
        <p:txBody>
          <a:bodyPr/>
          <a:lstStyle>
            <a:lvl1pPr>
              <a:defRPr smtClean="0"/>
            </a:lvl1pPr>
          </a:lstStyle>
          <a:p>
            <a:pPr>
              <a:defRPr/>
            </a:pPr>
            <a:fld id="{9915ED1B-E923-4546-BB62-571818537BCD}" type="slidenum">
              <a:rPr lang="en-US" altLang="en-US"/>
              <a:pPr>
                <a:defRPr/>
              </a:pPr>
              <a:t>‹#›</a:t>
            </a:fld>
            <a:endParaRPr lang="en-US" altLang="en-US"/>
          </a:p>
        </p:txBody>
      </p:sp>
    </p:spTree>
    <p:extLst>
      <p:ext uri="{BB962C8B-B14F-4D97-AF65-F5344CB8AC3E}">
        <p14:creationId xmlns:p14="http://schemas.microsoft.com/office/powerpoint/2010/main" val="1236861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cs typeface="Arial" charset="0"/>
              </a:defRPr>
            </a:lvl1pPr>
          </a:lstStyle>
          <a:p>
            <a:pPr>
              <a:defRPr/>
            </a:pPr>
            <a:fld id="{09FED2B7-E4D9-4E99-AC08-D9BF9A61EDE8}" type="datetimeFigureOut">
              <a:rPr lang="en-US" altLang="en-US"/>
              <a:pPr>
                <a:defRPr/>
              </a:pPr>
              <a:t>3/25/2017</a:t>
            </a:fld>
            <a:endParaRPr lang="en-US" alt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cs typeface="Arial" charset="0"/>
              </a:defRPr>
            </a:lvl1pPr>
          </a:lstStyle>
          <a:p>
            <a:pPr>
              <a:defRPr/>
            </a:pPr>
            <a:endParaRPr lang="en-US" alt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defRPr>
            </a:lvl1pPr>
          </a:lstStyle>
          <a:p>
            <a:pPr>
              <a:defRPr/>
            </a:pPr>
            <a:fld id="{92467AB2-2401-4019-B3E1-CB87F8E0764E}"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09" r:id="rId10"/>
    <p:sldLayoutId id="2147483710"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10.png"/><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14.wmf"/><Relationship Id="rId5" Type="http://schemas.openxmlformats.org/officeDocument/2006/relationships/oleObject" Target="../embeddings/oleObject1.bin"/><Relationship Id="rId4" Type="http://schemas.openxmlformats.org/officeDocument/2006/relationships/image" Target="../media/image15.wmf"/></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7.em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20.emf"/><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18.wmf"/><Relationship Id="rId5" Type="http://schemas.openxmlformats.org/officeDocument/2006/relationships/oleObject" Target="../embeddings/oleObject2.bin"/><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ctrTitle"/>
          </p:nvPr>
        </p:nvSpPr>
        <p:spPr/>
        <p:txBody>
          <a:bodyPr/>
          <a:lstStyle/>
          <a:p>
            <a:pPr eaLnBrk="1" hangingPunct="1"/>
            <a:r>
              <a:rPr lang="en-US" altLang="en-US" sz="6600" b="1" smtClean="0"/>
              <a:t>CCENT Study Guide</a:t>
            </a:r>
          </a:p>
        </p:txBody>
      </p:sp>
      <p:sp>
        <p:nvSpPr>
          <p:cNvPr id="3" name="Subtitle 2"/>
          <p:cNvSpPr>
            <a:spLocks noGrp="1"/>
          </p:cNvSpPr>
          <p:nvPr>
            <p:ph type="subTitle" idx="1"/>
          </p:nvPr>
        </p:nvSpPr>
        <p:spPr/>
        <p:txBody>
          <a:bodyPr rtlCol="0">
            <a:normAutofit fontScale="92500" lnSpcReduction="20000"/>
          </a:bodyPr>
          <a:lstStyle/>
          <a:p>
            <a:pPr eaLnBrk="1" fontAlgn="auto" hangingPunct="1">
              <a:spcAft>
                <a:spcPts val="0"/>
              </a:spcAft>
              <a:defRPr/>
            </a:pPr>
            <a:r>
              <a:rPr lang="en-US" sz="4400" dirty="0" smtClean="0"/>
              <a:t>Chapter 11</a:t>
            </a:r>
          </a:p>
          <a:p>
            <a:pPr eaLnBrk="1" fontAlgn="auto" hangingPunct="1">
              <a:spcAft>
                <a:spcPts val="0"/>
              </a:spcAft>
              <a:defRPr/>
            </a:pPr>
            <a:r>
              <a:rPr lang="en-US" sz="4400" dirty="0" smtClean="0"/>
              <a:t>VLANs and Inter-VLAN Routing</a:t>
            </a:r>
            <a:endParaRPr lang="en-US" sz="44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2362200" y="0"/>
            <a:ext cx="6400800" cy="1143000"/>
          </a:xfrm>
        </p:spPr>
        <p:txBody>
          <a:bodyPr/>
          <a:lstStyle/>
          <a:p>
            <a:r>
              <a:rPr lang="en-US" altLang="en-US" smtClean="0"/>
              <a:t>Frame Tagging</a:t>
            </a:r>
          </a:p>
        </p:txBody>
      </p:sp>
      <p:sp>
        <p:nvSpPr>
          <p:cNvPr id="28675" name="Content Placeholder 2"/>
          <p:cNvSpPr>
            <a:spLocks noGrp="1"/>
          </p:cNvSpPr>
          <p:nvPr>
            <p:ph idx="1"/>
          </p:nvPr>
        </p:nvSpPr>
        <p:spPr>
          <a:xfrm>
            <a:off x="2286000" y="1066800"/>
            <a:ext cx="6705600" cy="5562600"/>
          </a:xfrm>
        </p:spPr>
        <p:txBody>
          <a:bodyPr/>
          <a:lstStyle/>
          <a:p>
            <a:r>
              <a:rPr lang="en-US" altLang="en-US" sz="2000" smtClean="0"/>
              <a:t>This frame identification method uniquely assigns a user-defined VLAN ID to each frame.</a:t>
            </a:r>
          </a:p>
          <a:p>
            <a:r>
              <a:rPr lang="en-US" altLang="en-US" sz="2000" smtClean="0"/>
              <a:t>Here’s how it works: Once within the switch fabric, each switch that the frame reaches must first identify the VLAN ID from the frame tag. It then finds out what to do with the frame by looking at the information in the filter table. </a:t>
            </a:r>
          </a:p>
          <a:p>
            <a:r>
              <a:rPr lang="en-US" altLang="en-US" sz="2000" smtClean="0"/>
              <a:t>If the frame reaches a switch that has another trunked link, the frame will be forwarded out of the trunk-link port.</a:t>
            </a:r>
          </a:p>
          <a:p>
            <a:r>
              <a:rPr lang="en-US" altLang="en-US" sz="2000" smtClean="0"/>
              <a:t>Once the frame reaches an exit that’s determined by the forward/filter table to be an access link matching the frame’s VLAN ID, the switch will remove the VLAN identifier.</a:t>
            </a:r>
          </a:p>
          <a:p>
            <a:r>
              <a:rPr lang="en-US" altLang="en-US" sz="2000" smtClean="0"/>
              <a:t>This is so the destination device can receive the frames without being required to understand their VLAN identification information.</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2133600" y="274638"/>
            <a:ext cx="6858000" cy="1143000"/>
          </a:xfrm>
        </p:spPr>
        <p:txBody>
          <a:bodyPr/>
          <a:lstStyle/>
          <a:p>
            <a:r>
              <a:rPr lang="en-US" altLang="en-US" smtClean="0"/>
              <a:t>VLAN Identification Methods</a:t>
            </a:r>
          </a:p>
        </p:txBody>
      </p:sp>
      <p:sp>
        <p:nvSpPr>
          <p:cNvPr id="30723" name="Content Placeholder 2"/>
          <p:cNvSpPr>
            <a:spLocks noGrp="1"/>
          </p:cNvSpPr>
          <p:nvPr>
            <p:ph idx="1"/>
          </p:nvPr>
        </p:nvSpPr>
        <p:spPr>
          <a:xfrm>
            <a:off x="2133600" y="1371600"/>
            <a:ext cx="7010400" cy="4525963"/>
          </a:xfrm>
        </p:spPr>
        <p:txBody>
          <a:bodyPr/>
          <a:lstStyle/>
          <a:p>
            <a:r>
              <a:rPr lang="en-US" altLang="en-US" b="1" smtClean="0"/>
              <a:t>Inter-Switch Link (ISL)</a:t>
            </a:r>
          </a:p>
          <a:p>
            <a:pPr lvl="1"/>
            <a:r>
              <a:rPr lang="en-US" altLang="en-US" smtClean="0"/>
              <a:t>a way of explicitly tagging VLAN information onto an Ethernet frame.</a:t>
            </a:r>
          </a:p>
          <a:p>
            <a:pPr lvl="1"/>
            <a:r>
              <a:rPr lang="en-US" altLang="en-US" smtClean="0"/>
              <a:t>This allows the switch to identify the VLAN membership of a frame received over the trunked link.</a:t>
            </a:r>
          </a:p>
          <a:p>
            <a:r>
              <a:rPr lang="en-US" altLang="en-US" b="1" smtClean="0"/>
              <a:t>IEEE 802.1q</a:t>
            </a:r>
          </a:p>
          <a:p>
            <a:pPr lvl="1"/>
            <a:r>
              <a:rPr lang="en-US" altLang="en-US" smtClean="0"/>
              <a:t>Created by the IEEE as a standard method of frame tagging, </a:t>
            </a:r>
            <a:r>
              <a:rPr lang="en-US" altLang="en-US" smtClean="0">
                <a:solidFill>
                  <a:srgbClr val="FF0000"/>
                </a:solidFill>
              </a:rPr>
              <a:t>IEEE 802.1q actually inserts a field into the frame to identify the VLAN.</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133600" y="274638"/>
            <a:ext cx="7010400" cy="1143000"/>
          </a:xfrm>
        </p:spPr>
        <p:txBody>
          <a:bodyPr rtlCol="0">
            <a:normAutofit fontScale="90000"/>
          </a:bodyPr>
          <a:lstStyle/>
          <a:p>
            <a:pPr eaLnBrk="1" fontAlgn="auto" hangingPunct="1">
              <a:spcAft>
                <a:spcPts val="0"/>
              </a:spcAft>
              <a:defRPr/>
            </a:pPr>
            <a:r>
              <a:rPr lang="en-US" dirty="0"/>
              <a:t>Figure 11.7: IEEE 802.1q encapsulation with and without the 802.1q tag</a:t>
            </a:r>
          </a:p>
        </p:txBody>
      </p:sp>
      <p:sp>
        <p:nvSpPr>
          <p:cNvPr id="32771" name="Rectangle 4"/>
          <p:cNvSpPr>
            <a:spLocks noChangeArrowheads="1"/>
          </p:cNvSpPr>
          <p:nvPr/>
        </p:nvSpPr>
        <p:spPr bwMode="auto">
          <a:xfrm>
            <a:off x="2419350" y="6019800"/>
            <a:ext cx="6553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Times New Roman" panose="02020603050405020304" pitchFamily="18" charset="0"/>
                <a:cs typeface="Times New Roman" panose="02020603050405020304" pitchFamily="18" charset="0"/>
              </a:rPr>
              <a:t>Created by the IEEE as a standard method of frame tagging, IEEE 802.1q actually inserts a field into the frame to identify the VLAN. </a:t>
            </a:r>
            <a:endParaRPr lang="en-US" altLang="en-US" sz="1800"/>
          </a:p>
        </p:txBody>
      </p:sp>
      <p:graphicFrame>
        <p:nvGraphicFramePr>
          <p:cNvPr id="6" name="Table 5"/>
          <p:cNvGraphicFramePr>
            <a:graphicFrameLocks noGrp="1"/>
          </p:cNvGraphicFramePr>
          <p:nvPr/>
        </p:nvGraphicFramePr>
        <p:xfrm>
          <a:off x="139700" y="3335338"/>
          <a:ext cx="8778875" cy="1021120"/>
        </p:xfrm>
        <a:graphic>
          <a:graphicData uri="http://schemas.openxmlformats.org/drawingml/2006/table">
            <a:tbl>
              <a:tblPr/>
              <a:tblGrid>
                <a:gridCol w="877888"/>
                <a:gridCol w="877887"/>
                <a:gridCol w="877888"/>
                <a:gridCol w="830262"/>
                <a:gridCol w="925513"/>
                <a:gridCol w="893762"/>
                <a:gridCol w="914400"/>
                <a:gridCol w="825500"/>
                <a:gridCol w="877888"/>
                <a:gridCol w="877887"/>
              </a:tblGrid>
              <a:tr h="259029">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endParaRPr>
                    </a:p>
                  </a:txBody>
                  <a:tcPr marL="91443" marR="91443" marT="45730" marB="45730" anchor="ctr" horzOverflow="overflow">
                    <a:lnL>
                      <a:noFill/>
                    </a:lnL>
                    <a:lnR>
                      <a:noFill/>
                    </a:lnR>
                    <a:lnT>
                      <a:noFill/>
                    </a:lnT>
                    <a:lnB w="12700" cap="flat" cmpd="sng" algn="ctr">
                      <a:solidFill>
                        <a:srgbClr val="0000FF"/>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endParaRPr>
                    </a:p>
                  </a:txBody>
                  <a:tcPr marL="91443" marR="91443" marT="45730" marB="45730" anchor="ctr" horzOverflow="overflow">
                    <a:lnL>
                      <a:noFill/>
                    </a:lnL>
                    <a:lnR>
                      <a:noFill/>
                    </a:lnR>
                    <a:lnT>
                      <a:noFill/>
                    </a:lnT>
                    <a:lnB w="12700" cap="flat" cmpd="sng" algn="ctr">
                      <a:solidFill>
                        <a:srgbClr val="0000FF"/>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endParaRPr>
                    </a:p>
                  </a:txBody>
                  <a:tcPr marL="91443" marR="91443" marT="45730" marB="45730" anchor="ctr" horzOverflow="overflow">
                    <a:lnL>
                      <a:noFill/>
                    </a:lnL>
                    <a:lnR>
                      <a:noFill/>
                    </a:lnR>
                    <a:lnT>
                      <a:noFill/>
                    </a:lnT>
                    <a:lnB w="12700" cap="flat" cmpd="sng" algn="ctr">
                      <a:solidFill>
                        <a:srgbClr val="0000FF"/>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endParaRPr>
                    </a:p>
                  </a:txBody>
                  <a:tcPr marL="91443" marR="91443" marT="45730" marB="45730" anchor="ctr" horzOverflow="overflow">
                    <a:lnL>
                      <a:noFill/>
                    </a:lnL>
                    <a:lnR>
                      <a:noFill/>
                    </a:lnR>
                    <a:lnT>
                      <a:noFill/>
                    </a:lnT>
                    <a:lnB w="12700" cap="flat" cmpd="sng" algn="ctr">
                      <a:solidFill>
                        <a:srgbClr val="0000FF"/>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endParaRPr>
                    </a:p>
                  </a:txBody>
                  <a:tcPr marL="91443" marR="91443" marT="45730" marB="45730" anchor="ctr" horzOverflow="overflow">
                    <a:lnL>
                      <a:noFill/>
                    </a:lnL>
                    <a:lnR>
                      <a:noFill/>
                    </a:lnR>
                    <a:lnT>
                      <a:noFill/>
                    </a:lnT>
                    <a:lnB w="12700" cap="flat" cmpd="sng" algn="ctr">
                      <a:solidFill>
                        <a:srgbClr val="0000FF"/>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endParaRPr>
                    </a:p>
                  </a:txBody>
                  <a:tcPr marL="91443" marR="91443" marT="45730" marB="45730" anchor="ctr" horzOverflow="overflow">
                    <a:lnL>
                      <a:noFill/>
                    </a:lnL>
                    <a:lnR>
                      <a:noFill/>
                    </a:lnR>
                    <a:lnT>
                      <a:noFill/>
                    </a:lnT>
                    <a:lnB w="12700" cap="flat" cmpd="sng" algn="ctr">
                      <a:solidFill>
                        <a:srgbClr val="0000FF"/>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endParaRPr>
                    </a:p>
                  </a:txBody>
                  <a:tcPr marL="91443" marR="91443" marT="45730" marB="45730" anchor="ctr" horzOverflow="overflow">
                    <a:lnL>
                      <a:noFill/>
                    </a:lnL>
                    <a:lnR>
                      <a:noFill/>
                    </a:lnR>
                    <a:lnT>
                      <a:noFill/>
                    </a:lnT>
                    <a:lnB w="12700" cap="flat" cmpd="sng" algn="ctr">
                      <a:solidFill>
                        <a:srgbClr val="0000FF"/>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endParaRPr>
                    </a:p>
                  </a:txBody>
                  <a:tcPr marL="91443" marR="91443" marT="45730" marB="45730" anchor="ctr" horzOverflow="overflow">
                    <a:lnL>
                      <a:noFill/>
                    </a:lnL>
                    <a:lnR>
                      <a:noFill/>
                    </a:lnR>
                    <a:lnT>
                      <a:noFill/>
                    </a:lnT>
                    <a:lnB w="12700" cap="flat" cmpd="sng" algn="ctr">
                      <a:solidFill>
                        <a:srgbClr val="0000FF"/>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endParaRPr>
                    </a:p>
                  </a:txBody>
                  <a:tcPr marL="91443" marR="91443" marT="45730" marB="45730" anchor="ctr" horzOverflow="overflow">
                    <a:lnL>
                      <a:noFill/>
                    </a:lnL>
                    <a:lnR>
                      <a:noFill/>
                    </a:lnR>
                    <a:lnT>
                      <a:noFill/>
                    </a:lnT>
                    <a:lnB w="12700" cap="flat" cmpd="sng" algn="ctr">
                      <a:solidFill>
                        <a:srgbClr val="0000FF"/>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endParaRPr>
                    </a:p>
                  </a:txBody>
                  <a:tcPr marL="91443" marR="91443" marT="45730" marB="45730" anchor="ctr" horzOverflow="overflow">
                    <a:lnL>
                      <a:noFill/>
                    </a:lnL>
                    <a:lnR>
                      <a:noFill/>
                    </a:lnR>
                    <a:lnT>
                      <a:noFill/>
                    </a:lnT>
                    <a:lnB w="12700" cap="flat" cmpd="sng" algn="ctr">
                      <a:solidFill>
                        <a:srgbClr val="0000FF"/>
                      </a:solidFill>
                      <a:prstDash val="solid"/>
                      <a:round/>
                      <a:headEnd type="none" w="med" len="med"/>
                      <a:tailEnd type="none" w="med" len="med"/>
                    </a:lnB>
                    <a:lnTlToBr>
                      <a:noFill/>
                    </a:lnTlToBr>
                    <a:lnBlToTr>
                      <a:noFill/>
                    </a:lnBlToTr>
                    <a:noFill/>
                  </a:tcPr>
                </a:tc>
              </a:tr>
              <a:tr h="761733">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rPr>
                        <a:t>Preamble</a:t>
                      </a:r>
                      <a:br>
                        <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rPr>
                      </a:br>
                      <a:r>
                        <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rPr>
                        <a:t>(7-bytes)</a:t>
                      </a:r>
                    </a:p>
                  </a:txBody>
                  <a:tcPr marL="91443" marR="91443" marT="45730" marB="45730" anchor="ctr"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solidFill>
                      <a:schemeClr val="accent2">
                        <a:alpha val="20000"/>
                      </a:schemeClr>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rPr>
                        <a:t>Start</a:t>
                      </a:r>
                      <a:br>
                        <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rPr>
                      </a:br>
                      <a:r>
                        <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rPr>
                        <a:t>Frame</a:t>
                      </a:r>
                      <a:br>
                        <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rPr>
                      </a:br>
                      <a:r>
                        <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rPr>
                        <a:t>Delimiter</a:t>
                      </a:r>
                      <a:br>
                        <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rPr>
                      </a:br>
                      <a:r>
                        <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rPr>
                        <a:t>(1-byte)</a:t>
                      </a:r>
                    </a:p>
                  </a:txBody>
                  <a:tcPr marL="91443" marR="91443" marT="45730" marB="45730" anchor="ctr"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solidFill>
                      <a:schemeClr val="accent2">
                        <a:alpha val="20000"/>
                      </a:schemeClr>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rPr>
                        <a:t>Destination MAC Address</a:t>
                      </a:r>
                      <a:br>
                        <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rPr>
                      </a:br>
                      <a:r>
                        <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rPr>
                        <a:t>(6-bytes)</a:t>
                      </a:r>
                    </a:p>
                  </a:txBody>
                  <a:tcPr marL="91443" marR="91443" marT="45730" marB="45730" anchor="ctr"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solidFill>
                      <a:schemeClr val="accent2">
                        <a:alpha val="20000"/>
                      </a:schemeClr>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rPr>
                        <a:t>Source MAC Address </a:t>
                      </a:r>
                      <a:br>
                        <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rPr>
                      </a:br>
                      <a:r>
                        <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rPr>
                        <a:t>(6-bytes)</a:t>
                      </a:r>
                    </a:p>
                  </a:txBody>
                  <a:tcPr marL="91443" marR="91443" marT="45730" marB="45730" anchor="ctr"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solidFill>
                      <a:schemeClr val="accent2">
                        <a:alpha val="20000"/>
                      </a:schemeClr>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rPr>
                        <a:t>Type/Length = 802.1Q Tag Type</a:t>
                      </a:r>
                      <a:br>
                        <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rPr>
                      </a:br>
                      <a:r>
                        <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rPr>
                        <a:t>(2-bytes)</a:t>
                      </a:r>
                    </a:p>
                  </a:txBody>
                  <a:tcPr marL="91443" marR="91443" marT="45730" marB="45730" anchor="ctr"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solidFill>
                      <a:schemeClr val="accent2">
                        <a:alpha val="20000"/>
                      </a:schemeClr>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rPr>
                        <a:t>Tag Control Information</a:t>
                      </a:r>
                    </a:p>
                  </a:txBody>
                  <a:tcPr marL="91443" marR="91443" marT="45730" marB="45730" anchor="ctr"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solidFill>
                      <a:schemeClr val="accent2">
                        <a:alpha val="20000"/>
                      </a:schemeClr>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rPr>
                        <a:t>Length/Type </a:t>
                      </a:r>
                      <a:br>
                        <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rPr>
                      </a:br>
                      <a:r>
                        <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rPr>
                        <a:t>(2-Bytes)</a:t>
                      </a:r>
                    </a:p>
                  </a:txBody>
                  <a:tcPr marL="91443" marR="91443" marT="45730" marB="45730" anchor="ctr"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solidFill>
                      <a:schemeClr val="accent2">
                        <a:alpha val="20000"/>
                      </a:schemeClr>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rPr>
                        <a:t>Packet</a:t>
                      </a:r>
                      <a:br>
                        <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rPr>
                      </a:br>
                      <a:r>
                        <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rPr>
                        <a:t>(0 – n bytes)</a:t>
                      </a:r>
                    </a:p>
                  </a:txBody>
                  <a:tcPr marL="91443" marR="91443" marT="45730" marB="45730" anchor="ctr"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solidFill>
                      <a:schemeClr val="accent2">
                        <a:alpha val="20000"/>
                      </a:schemeClr>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rPr>
                        <a:t>Pad</a:t>
                      </a:r>
                      <a:br>
                        <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rPr>
                      </a:br>
                      <a:r>
                        <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rPr>
                        <a:t>(0 – p bytes)</a:t>
                      </a:r>
                    </a:p>
                  </a:txBody>
                  <a:tcPr marL="91443" marR="91443" marT="45730" marB="45730" anchor="ctr"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solidFill>
                      <a:schemeClr val="accent2">
                        <a:alpha val="20000"/>
                      </a:schemeClr>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rPr>
                        <a:t>Frame Check Sequence</a:t>
                      </a:r>
                      <a:br>
                        <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rPr>
                      </a:br>
                      <a:r>
                        <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rPr>
                        <a:t>(4-bytes)</a:t>
                      </a:r>
                    </a:p>
                  </a:txBody>
                  <a:tcPr marL="91443" marR="91443" marT="45730" marB="45730" anchor="ctr"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solidFill>
                      <a:schemeClr val="accent2">
                        <a:alpha val="20000"/>
                      </a:schemeClr>
                    </a:solidFill>
                  </a:tcPr>
                </a:tc>
              </a:tr>
            </a:tbl>
          </a:graphicData>
        </a:graphic>
      </p:graphicFrame>
      <p:sp>
        <p:nvSpPr>
          <p:cNvPr id="32806" name="Rectangle 6"/>
          <p:cNvSpPr>
            <a:spLocks noChangeArrowheads="1"/>
          </p:cNvSpPr>
          <p:nvPr/>
        </p:nvSpPr>
        <p:spPr bwMode="auto">
          <a:xfrm>
            <a:off x="4475163" y="5065713"/>
            <a:ext cx="950912" cy="9207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lIns="82124" tIns="41061" rIns="82124" bIns="41061" anchor="ctr">
            <a:spAutoFit/>
          </a:bodyPr>
          <a:lstStyle>
            <a:lvl1pPr defTabSz="81438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81438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81438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81438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81438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81438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81438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81438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81438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90000"/>
              </a:lnSpc>
              <a:spcBef>
                <a:spcPct val="0"/>
              </a:spcBef>
              <a:buFontTx/>
              <a:buNone/>
            </a:pPr>
            <a:endParaRPr lang="en-US" altLang="en-US" sz="2400">
              <a:latin typeface="Arial" panose="020B0604020202020204" pitchFamily="34" charset="0"/>
            </a:endParaRPr>
          </a:p>
        </p:txBody>
      </p:sp>
      <p:sp>
        <p:nvSpPr>
          <p:cNvPr id="32807" name="TextBox 7"/>
          <p:cNvSpPr txBox="1">
            <a:spLocks noChangeArrowheads="1"/>
          </p:cNvSpPr>
          <p:nvPr/>
        </p:nvSpPr>
        <p:spPr bwMode="auto">
          <a:xfrm>
            <a:off x="2851150" y="5105400"/>
            <a:ext cx="3516313"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600" b="1">
                <a:ea typeface="Calibri" panose="020F0502020204030204" pitchFamily="34" charset="0"/>
                <a:cs typeface="Calibri" panose="020F0502020204030204" pitchFamily="34" charset="0"/>
              </a:rPr>
              <a:t>3 bits = User priority field</a:t>
            </a:r>
          </a:p>
          <a:p>
            <a:pPr eaLnBrk="1" hangingPunct="1">
              <a:spcBef>
                <a:spcPct val="0"/>
              </a:spcBef>
              <a:buFontTx/>
              <a:buNone/>
            </a:pPr>
            <a:r>
              <a:rPr lang="en-US" altLang="en-US" sz="1600" b="1">
                <a:ea typeface="Calibri" panose="020F0502020204030204" pitchFamily="34" charset="0"/>
                <a:cs typeface="Calibri" panose="020F0502020204030204" pitchFamily="34" charset="0"/>
              </a:rPr>
              <a:t>1 bit = Canonical Format Identifier (CFI)</a:t>
            </a:r>
          </a:p>
          <a:p>
            <a:pPr eaLnBrk="1" hangingPunct="1">
              <a:spcBef>
                <a:spcPct val="0"/>
              </a:spcBef>
              <a:buFontTx/>
              <a:buNone/>
            </a:pPr>
            <a:r>
              <a:rPr lang="en-US" altLang="en-US" sz="1600" b="1">
                <a:ea typeface="Calibri" panose="020F0502020204030204" pitchFamily="34" charset="0"/>
                <a:cs typeface="Calibri" panose="020F0502020204030204" pitchFamily="34" charset="0"/>
              </a:rPr>
              <a:t>12 bits – VLAN Identifier (VLAN ID)</a:t>
            </a:r>
          </a:p>
        </p:txBody>
      </p:sp>
      <p:graphicFrame>
        <p:nvGraphicFramePr>
          <p:cNvPr id="9" name="Table 8"/>
          <p:cNvGraphicFramePr>
            <a:graphicFrameLocks noGrp="1"/>
          </p:cNvGraphicFramePr>
          <p:nvPr/>
        </p:nvGraphicFramePr>
        <p:xfrm>
          <a:off x="139700" y="1835150"/>
          <a:ext cx="8778875" cy="1021120"/>
        </p:xfrm>
        <a:graphic>
          <a:graphicData uri="http://schemas.openxmlformats.org/drawingml/2006/table">
            <a:tbl>
              <a:tblPr/>
              <a:tblGrid>
                <a:gridCol w="1098550"/>
                <a:gridCol w="1096963"/>
                <a:gridCol w="1096962"/>
                <a:gridCol w="1096963"/>
                <a:gridCol w="1096962"/>
                <a:gridCol w="1098550"/>
                <a:gridCol w="1096963"/>
                <a:gridCol w="1096962"/>
              </a:tblGrid>
              <a:tr h="259029">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100" b="1" i="0" u="none" strike="noStrike" cap="none" normalizeH="0" baseline="0" smtClean="0">
                        <a:ln>
                          <a:noFill/>
                        </a:ln>
                        <a:solidFill>
                          <a:schemeClr val="tx1"/>
                        </a:solidFill>
                        <a:effectLst/>
                        <a:latin typeface="Calibri" panose="020F0502020204030204" pitchFamily="34" charset="0"/>
                        <a:cs typeface="Arial" panose="020B0604020202020204" pitchFamily="34" charset="0"/>
                      </a:endParaRPr>
                    </a:p>
                  </a:txBody>
                  <a:tcPr marL="91443" marR="91443" marT="45730" marB="45730" anchor="ctr" horzOverflow="overflow">
                    <a:lnL>
                      <a:noFill/>
                    </a:lnL>
                    <a:lnR>
                      <a:noFill/>
                    </a:lnR>
                    <a:lnT>
                      <a:noFill/>
                    </a:lnT>
                    <a:lnB w="12700" cap="flat" cmpd="sng" algn="ctr">
                      <a:solidFill>
                        <a:srgbClr val="0000FF"/>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100" b="1" i="0" u="none" strike="noStrike" cap="none" normalizeH="0" baseline="0" smtClean="0">
                        <a:ln>
                          <a:noFill/>
                        </a:ln>
                        <a:solidFill>
                          <a:schemeClr val="tx1"/>
                        </a:solidFill>
                        <a:effectLst/>
                        <a:latin typeface="Calibri" panose="020F0502020204030204" pitchFamily="34" charset="0"/>
                        <a:cs typeface="Arial" panose="020B0604020202020204" pitchFamily="34" charset="0"/>
                      </a:endParaRPr>
                    </a:p>
                  </a:txBody>
                  <a:tcPr marL="91443" marR="91443" marT="45730" marB="45730" anchor="ctr" horzOverflow="overflow">
                    <a:lnL>
                      <a:noFill/>
                    </a:lnL>
                    <a:lnR>
                      <a:noFill/>
                    </a:lnR>
                    <a:lnT>
                      <a:noFill/>
                    </a:lnT>
                    <a:lnB w="12700" cap="flat" cmpd="sng" algn="ctr">
                      <a:solidFill>
                        <a:srgbClr val="0000FF"/>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100" b="1" i="0" u="none" strike="noStrike" cap="none" normalizeH="0" baseline="0" smtClean="0">
                        <a:ln>
                          <a:noFill/>
                        </a:ln>
                        <a:solidFill>
                          <a:schemeClr val="tx1"/>
                        </a:solidFill>
                        <a:effectLst/>
                        <a:latin typeface="Calibri" panose="020F0502020204030204" pitchFamily="34" charset="0"/>
                        <a:cs typeface="Arial" panose="020B0604020202020204" pitchFamily="34" charset="0"/>
                      </a:endParaRPr>
                    </a:p>
                  </a:txBody>
                  <a:tcPr marL="91443" marR="91443" marT="45730" marB="45730" anchor="ctr" horzOverflow="overflow">
                    <a:lnL>
                      <a:noFill/>
                    </a:lnL>
                    <a:lnR>
                      <a:noFill/>
                    </a:lnR>
                    <a:lnT>
                      <a:noFill/>
                    </a:lnT>
                    <a:lnB w="12700" cap="flat" cmpd="sng" algn="ctr">
                      <a:solidFill>
                        <a:srgbClr val="0000FF"/>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100" b="1" i="0" u="none" strike="noStrike" cap="none" normalizeH="0" baseline="0" smtClean="0">
                        <a:ln>
                          <a:noFill/>
                        </a:ln>
                        <a:solidFill>
                          <a:schemeClr val="tx1"/>
                        </a:solidFill>
                        <a:effectLst/>
                        <a:latin typeface="Calibri" panose="020F0502020204030204" pitchFamily="34" charset="0"/>
                        <a:cs typeface="Arial" panose="020B0604020202020204" pitchFamily="34" charset="0"/>
                      </a:endParaRPr>
                    </a:p>
                  </a:txBody>
                  <a:tcPr marL="91443" marR="91443" marT="45730" marB="45730" anchor="ctr" horzOverflow="overflow">
                    <a:lnL>
                      <a:noFill/>
                    </a:lnL>
                    <a:lnR>
                      <a:noFill/>
                    </a:lnR>
                    <a:lnT>
                      <a:noFill/>
                    </a:lnT>
                    <a:lnB w="12700" cap="flat" cmpd="sng" algn="ctr">
                      <a:solidFill>
                        <a:srgbClr val="0000FF"/>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100" b="1" i="0" u="none" strike="noStrike" cap="none" normalizeH="0" baseline="0" smtClean="0">
                        <a:ln>
                          <a:noFill/>
                        </a:ln>
                        <a:solidFill>
                          <a:schemeClr val="tx1"/>
                        </a:solidFill>
                        <a:effectLst/>
                        <a:latin typeface="Calibri" panose="020F0502020204030204" pitchFamily="34" charset="0"/>
                        <a:cs typeface="Arial" panose="020B0604020202020204" pitchFamily="34" charset="0"/>
                      </a:endParaRPr>
                    </a:p>
                  </a:txBody>
                  <a:tcPr marL="91443" marR="91443" marT="45730" marB="45730" anchor="ctr" horzOverflow="overflow">
                    <a:lnL>
                      <a:noFill/>
                    </a:lnL>
                    <a:lnR>
                      <a:noFill/>
                    </a:lnR>
                    <a:lnT>
                      <a:noFill/>
                    </a:lnT>
                    <a:lnB w="12700" cap="flat" cmpd="sng" algn="ctr">
                      <a:solidFill>
                        <a:srgbClr val="0000FF"/>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100" b="1" i="0" u="none" strike="noStrike" cap="none" normalizeH="0" baseline="0" smtClean="0">
                        <a:ln>
                          <a:noFill/>
                        </a:ln>
                        <a:solidFill>
                          <a:schemeClr val="tx1"/>
                        </a:solidFill>
                        <a:effectLst/>
                        <a:latin typeface="Calibri" panose="020F0502020204030204" pitchFamily="34" charset="0"/>
                        <a:cs typeface="Arial" panose="020B0604020202020204" pitchFamily="34" charset="0"/>
                      </a:endParaRPr>
                    </a:p>
                  </a:txBody>
                  <a:tcPr marL="91443" marR="91443" marT="45730" marB="45730" anchor="ctr" horzOverflow="overflow">
                    <a:lnL>
                      <a:noFill/>
                    </a:lnL>
                    <a:lnR>
                      <a:noFill/>
                    </a:lnR>
                    <a:lnT>
                      <a:noFill/>
                    </a:lnT>
                    <a:lnB w="12700" cap="flat" cmpd="sng" algn="ctr">
                      <a:solidFill>
                        <a:srgbClr val="0000FF"/>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100" b="1" i="0" u="none" strike="noStrike" cap="none" normalizeH="0" baseline="0" smtClean="0">
                        <a:ln>
                          <a:noFill/>
                        </a:ln>
                        <a:solidFill>
                          <a:schemeClr val="tx1"/>
                        </a:solidFill>
                        <a:effectLst/>
                        <a:latin typeface="Calibri" panose="020F0502020204030204" pitchFamily="34" charset="0"/>
                        <a:cs typeface="Arial" panose="020B0604020202020204" pitchFamily="34" charset="0"/>
                      </a:endParaRPr>
                    </a:p>
                  </a:txBody>
                  <a:tcPr marL="91443" marR="91443" marT="45730" marB="45730" anchor="ctr" horzOverflow="overflow">
                    <a:lnL>
                      <a:noFill/>
                    </a:lnL>
                    <a:lnR>
                      <a:noFill/>
                    </a:lnR>
                    <a:lnT>
                      <a:noFill/>
                    </a:lnT>
                    <a:lnB w="12700" cap="flat" cmpd="sng" algn="ctr">
                      <a:solidFill>
                        <a:srgbClr val="0000FF"/>
                      </a:solidFill>
                      <a:prstDash val="solid"/>
                      <a:round/>
                      <a:headEnd type="none" w="med" len="med"/>
                      <a:tailEnd type="none" w="med" len="med"/>
                    </a:lnB>
                    <a:lnTlToBr>
                      <a:noFill/>
                    </a:lnTlToBr>
                    <a:lnBlToTr>
                      <a:noFill/>
                    </a:lnBlToTr>
                    <a:no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100" b="1" i="0" u="none" strike="noStrike" cap="none" normalizeH="0" baseline="0" smtClean="0">
                        <a:ln>
                          <a:noFill/>
                        </a:ln>
                        <a:solidFill>
                          <a:schemeClr val="tx1"/>
                        </a:solidFill>
                        <a:effectLst/>
                        <a:latin typeface="Calibri" panose="020F0502020204030204" pitchFamily="34" charset="0"/>
                        <a:cs typeface="Arial" panose="020B0604020202020204" pitchFamily="34" charset="0"/>
                      </a:endParaRPr>
                    </a:p>
                  </a:txBody>
                  <a:tcPr marL="91443" marR="91443" marT="45730" marB="45730" anchor="ctr" horzOverflow="overflow">
                    <a:lnL>
                      <a:noFill/>
                    </a:lnL>
                    <a:lnR>
                      <a:noFill/>
                    </a:lnR>
                    <a:lnT>
                      <a:noFill/>
                    </a:lnT>
                    <a:lnB w="12700" cap="flat" cmpd="sng" algn="ctr">
                      <a:solidFill>
                        <a:srgbClr val="0000FF"/>
                      </a:solidFill>
                      <a:prstDash val="solid"/>
                      <a:round/>
                      <a:headEnd type="none" w="med" len="med"/>
                      <a:tailEnd type="none" w="med" len="med"/>
                    </a:lnB>
                    <a:lnTlToBr>
                      <a:noFill/>
                    </a:lnTlToBr>
                    <a:lnBlToTr>
                      <a:noFill/>
                    </a:lnBlToTr>
                    <a:noFill/>
                  </a:tcPr>
                </a:tc>
              </a:tr>
              <a:tr h="761734">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rPr>
                        <a:t>Preamble</a:t>
                      </a:r>
                      <a:br>
                        <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rPr>
                      </a:br>
                      <a:r>
                        <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rPr>
                        <a:t>(7-bytes)</a:t>
                      </a:r>
                    </a:p>
                  </a:txBody>
                  <a:tcPr marL="91443" marR="91443" marT="45730" marB="45730" anchor="ctr"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solidFill>
                      <a:schemeClr val="accent2">
                        <a:alpha val="20000"/>
                      </a:schemeClr>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rPr>
                        <a:t>Start</a:t>
                      </a:r>
                      <a:br>
                        <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rPr>
                      </a:br>
                      <a:r>
                        <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rPr>
                        <a:t>Frame</a:t>
                      </a:r>
                      <a:br>
                        <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rPr>
                      </a:br>
                      <a:r>
                        <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rPr>
                        <a:t>Delimiter</a:t>
                      </a:r>
                      <a:br>
                        <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rPr>
                      </a:br>
                      <a:r>
                        <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rPr>
                        <a:t>(1-byte)</a:t>
                      </a:r>
                    </a:p>
                  </a:txBody>
                  <a:tcPr marL="91443" marR="91443" marT="45730" marB="45730" anchor="ctr"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solidFill>
                      <a:schemeClr val="accent2">
                        <a:alpha val="20000"/>
                      </a:schemeClr>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rPr>
                        <a:t>Destination MAC Address</a:t>
                      </a:r>
                      <a:br>
                        <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rPr>
                      </a:br>
                      <a:r>
                        <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rPr>
                        <a:t>(6-bytes)</a:t>
                      </a:r>
                    </a:p>
                  </a:txBody>
                  <a:tcPr marL="91443" marR="91443" marT="45730" marB="45730" anchor="ctr"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solidFill>
                      <a:schemeClr val="accent2">
                        <a:alpha val="20000"/>
                      </a:schemeClr>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rPr>
                        <a:t>Source MAC Address </a:t>
                      </a:r>
                      <a:br>
                        <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rPr>
                      </a:br>
                      <a:r>
                        <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rPr>
                        <a:t>(6-bytes)</a:t>
                      </a:r>
                    </a:p>
                  </a:txBody>
                  <a:tcPr marL="91443" marR="91443" marT="45730" marB="45730" anchor="ctr"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solidFill>
                      <a:schemeClr val="accent2">
                        <a:alpha val="20000"/>
                      </a:schemeClr>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rPr>
                        <a:t>Type/Length</a:t>
                      </a:r>
                      <a:br>
                        <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rPr>
                      </a:br>
                      <a:r>
                        <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rPr>
                        <a:t>(2-bytes)</a:t>
                      </a:r>
                    </a:p>
                  </a:txBody>
                  <a:tcPr marL="91443" marR="91443" marT="45730" marB="45730" anchor="ctr"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solidFill>
                      <a:schemeClr val="accent2">
                        <a:alpha val="20000"/>
                      </a:schemeClr>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rPr>
                        <a:t>Packet</a:t>
                      </a:r>
                      <a:br>
                        <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rPr>
                      </a:br>
                      <a:r>
                        <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rPr>
                        <a:t>(0 – n bytes)</a:t>
                      </a:r>
                    </a:p>
                  </a:txBody>
                  <a:tcPr marL="91443" marR="91443" marT="45730" marB="45730" anchor="ctr"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solidFill>
                      <a:schemeClr val="accent2">
                        <a:alpha val="20000"/>
                      </a:schemeClr>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rPr>
                        <a:t>Pad</a:t>
                      </a:r>
                      <a:br>
                        <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rPr>
                      </a:br>
                      <a:r>
                        <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rPr>
                        <a:t>(0 – p bytes)</a:t>
                      </a:r>
                    </a:p>
                  </a:txBody>
                  <a:tcPr marL="91443" marR="91443" marT="45730" marB="45730" anchor="ctr"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solidFill>
                      <a:schemeClr val="accent2">
                        <a:alpha val="20000"/>
                      </a:schemeClr>
                    </a:solidFill>
                  </a:tcPr>
                </a:tc>
                <a:tc>
                  <a:txBody>
                    <a:bodyPr/>
                    <a:lstStyle>
                      <a:lvl1pPr eaLnBrk="0" hangingPunct="0">
                        <a:spcBef>
                          <a:spcPct val="20000"/>
                        </a:spcBef>
                        <a:buFont typeface="Arial" panose="020B0604020202020204" pitchFamily="34" charset="0"/>
                        <a:defRPr sz="28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defRPr sz="24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defRPr sz="20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defRPr>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defRPr>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rPr>
                        <a:t>Frame Check Sequence</a:t>
                      </a:r>
                      <a:br>
                        <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rPr>
                      </a:br>
                      <a:r>
                        <a:rPr kumimoji="0" lang="en-US" altLang="en-US" sz="1100" b="0" i="0" u="none" strike="noStrike" cap="none" normalizeH="0" baseline="0" smtClean="0">
                          <a:ln>
                            <a:noFill/>
                          </a:ln>
                          <a:solidFill>
                            <a:schemeClr val="tx1"/>
                          </a:solidFill>
                          <a:effectLst/>
                          <a:latin typeface="Calibri" panose="020F0502020204030204" pitchFamily="34" charset="0"/>
                          <a:cs typeface="Arial" panose="020B0604020202020204" pitchFamily="34" charset="0"/>
                        </a:rPr>
                        <a:t>(4-bytes)</a:t>
                      </a:r>
                    </a:p>
                  </a:txBody>
                  <a:tcPr marL="91443" marR="91443" marT="45730" marB="45730" anchor="ctr" horzOverflow="overflow">
                    <a:lnL w="12700" cap="flat" cmpd="sng" algn="ctr">
                      <a:solidFill>
                        <a:srgbClr val="0000FF"/>
                      </a:solidFill>
                      <a:prstDash val="solid"/>
                      <a:round/>
                      <a:headEnd type="none" w="med" len="med"/>
                      <a:tailEnd type="none" w="med" len="med"/>
                    </a:lnL>
                    <a:lnR w="12700" cap="flat" cmpd="sng" algn="ctr">
                      <a:solidFill>
                        <a:srgbClr val="0000FF"/>
                      </a:solidFill>
                      <a:prstDash val="solid"/>
                      <a:round/>
                      <a:headEnd type="none" w="med" len="med"/>
                      <a:tailEnd type="none" w="med" len="med"/>
                    </a:lnR>
                    <a:lnT w="12700" cap="flat" cmpd="sng" algn="ctr">
                      <a:solidFill>
                        <a:srgbClr val="0000FF"/>
                      </a:solidFill>
                      <a:prstDash val="solid"/>
                      <a:round/>
                      <a:headEnd type="none" w="med" len="med"/>
                      <a:tailEnd type="none" w="med" len="med"/>
                    </a:lnT>
                    <a:lnB w="12700" cap="flat" cmpd="sng" algn="ctr">
                      <a:solidFill>
                        <a:srgbClr val="0000FF"/>
                      </a:solidFill>
                      <a:prstDash val="solid"/>
                      <a:round/>
                      <a:headEnd type="none" w="med" len="med"/>
                      <a:tailEnd type="none" w="med" len="med"/>
                    </a:lnB>
                    <a:lnTlToBr>
                      <a:noFill/>
                    </a:lnTlToBr>
                    <a:lnBlToTr>
                      <a:noFill/>
                    </a:lnBlToTr>
                    <a:solidFill>
                      <a:schemeClr val="accent2">
                        <a:alpha val="20000"/>
                      </a:schemeClr>
                    </a:solidFill>
                  </a:tcPr>
                </a:tc>
              </a:tr>
            </a:tbl>
          </a:graphicData>
        </a:graphic>
      </p:graphicFrame>
      <p:sp>
        <p:nvSpPr>
          <p:cNvPr id="32836" name="Left Brace 9"/>
          <p:cNvSpPr>
            <a:spLocks/>
          </p:cNvSpPr>
          <p:nvPr/>
        </p:nvSpPr>
        <p:spPr bwMode="auto">
          <a:xfrm rot="-5400000">
            <a:off x="4187825" y="3914776"/>
            <a:ext cx="757237" cy="1719262"/>
          </a:xfrm>
          <a:prstGeom prst="leftBrace">
            <a:avLst>
              <a:gd name="adj1" fmla="val 8335"/>
              <a:gd name="adj2" fmla="val 50000"/>
            </a:avLst>
          </a:prstGeom>
          <a:solidFill>
            <a:schemeClr val="accent1"/>
          </a:solidFill>
          <a:ln w="28575" algn="ctr">
            <a:solidFill>
              <a:schemeClr val="bg2"/>
            </a:solidFill>
            <a:round/>
            <a:headEnd/>
            <a:tailEnd/>
          </a:ln>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a:p>
        </p:txBody>
      </p:sp>
      <p:sp>
        <p:nvSpPr>
          <p:cNvPr id="32837" name="TextBox 10"/>
          <p:cNvSpPr txBox="1">
            <a:spLocks noChangeArrowheads="1"/>
          </p:cNvSpPr>
          <p:nvPr/>
        </p:nvSpPr>
        <p:spPr bwMode="auto">
          <a:xfrm>
            <a:off x="4000500" y="4343400"/>
            <a:ext cx="113188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400" b="1">
                <a:solidFill>
                  <a:schemeClr val="bg1"/>
                </a:solidFill>
                <a:ea typeface="Calibri" panose="020F0502020204030204" pitchFamily="34" charset="0"/>
                <a:cs typeface="Calibri" panose="020F0502020204030204" pitchFamily="34" charset="0"/>
              </a:rPr>
              <a:t>802.1q Field </a:t>
            </a:r>
          </a:p>
          <a:p>
            <a:pPr eaLnBrk="1" hangingPunct="1">
              <a:spcBef>
                <a:spcPct val="0"/>
              </a:spcBef>
              <a:buFontTx/>
              <a:buNone/>
            </a:pPr>
            <a:r>
              <a:rPr lang="en-US" altLang="en-US" sz="1400" b="1">
                <a:solidFill>
                  <a:schemeClr val="bg1"/>
                </a:solidFill>
                <a:ea typeface="Calibri" panose="020F0502020204030204" pitchFamily="34" charset="0"/>
                <a:cs typeface="Calibri" panose="020F0502020204030204" pitchFamily="34" charset="0"/>
              </a:rPr>
              <a:t>inserted</a:t>
            </a:r>
          </a:p>
        </p:txBody>
      </p:sp>
      <p:cxnSp>
        <p:nvCxnSpPr>
          <p:cNvPr id="32838" name="Curved Connector 11"/>
          <p:cNvCxnSpPr>
            <a:cxnSpLocks noChangeShapeType="1"/>
          </p:cNvCxnSpPr>
          <p:nvPr/>
        </p:nvCxnSpPr>
        <p:spPr bwMode="auto">
          <a:xfrm flipV="1">
            <a:off x="4949825" y="4425950"/>
            <a:ext cx="3395663" cy="576263"/>
          </a:xfrm>
          <a:prstGeom prst="curvedConnector3">
            <a:avLst>
              <a:gd name="adj1" fmla="val 100083"/>
            </a:avLst>
          </a:prstGeom>
          <a:noFill/>
          <a:ln w="63500" algn="ctr">
            <a:solidFill>
              <a:srgbClr val="00B050"/>
            </a:solidFill>
            <a:round/>
            <a:headEnd/>
            <a:tailEnd type="triangle" w="med" len="med"/>
          </a:ln>
          <a:extLst>
            <a:ext uri="{909E8E84-426E-40DD-AFC4-6F175D3DCCD1}">
              <a14:hiddenFill xmlns:a14="http://schemas.microsoft.com/office/drawing/2010/main">
                <a:noFill/>
              </a14:hiddenFill>
            </a:ext>
          </a:extLst>
        </p:spPr>
      </p:cxnSp>
      <p:sp>
        <p:nvSpPr>
          <p:cNvPr id="32839" name="TextBox 12"/>
          <p:cNvSpPr txBox="1">
            <a:spLocks noChangeArrowheads="1"/>
          </p:cNvSpPr>
          <p:nvPr/>
        </p:nvSpPr>
        <p:spPr bwMode="auto">
          <a:xfrm>
            <a:off x="5695950" y="4557713"/>
            <a:ext cx="2333625"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600" b="1">
                <a:ea typeface="Calibri" panose="020F0502020204030204" pitchFamily="34" charset="0"/>
                <a:cs typeface="Calibri" panose="020F0502020204030204" pitchFamily="34" charset="0"/>
              </a:rPr>
              <a:t>CRC must be recalculated</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2438400" y="762000"/>
            <a:ext cx="6248400" cy="1143000"/>
          </a:xfrm>
        </p:spPr>
        <p:txBody>
          <a:bodyPr/>
          <a:lstStyle/>
          <a:p>
            <a:pPr eaLnBrk="1" hangingPunct="1"/>
            <a:r>
              <a:rPr lang="en-US" altLang="en-US" sz="3200" smtClean="0"/>
              <a:t>Figure 11.8: Router connecting three VLANs together for inter-VLAN communication, one router interface for each VLAN</a:t>
            </a:r>
          </a:p>
        </p:txBody>
      </p:sp>
      <p:pic>
        <p:nvPicPr>
          <p:cNvPr id="34819"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a:fillRect/>
          </a:stretch>
        </p:blipFill>
        <p:spPr>
          <a:xfrm>
            <a:off x="4038600" y="2438400"/>
            <a:ext cx="3429000" cy="2784475"/>
          </a:xfrm>
        </p:spPr>
      </p:pic>
      <p:sp>
        <p:nvSpPr>
          <p:cNvPr id="34820" name="Rectangle 4"/>
          <p:cNvSpPr>
            <a:spLocks noChangeArrowheads="1"/>
          </p:cNvSpPr>
          <p:nvPr/>
        </p:nvSpPr>
        <p:spPr bwMode="auto">
          <a:xfrm>
            <a:off x="2362200" y="5410200"/>
            <a:ext cx="6781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ts val="600"/>
              </a:spcAft>
              <a:buFontTx/>
              <a:buNone/>
            </a:pPr>
            <a:r>
              <a:rPr lang="en-US" altLang="en-US" sz="1800">
                <a:latin typeface="Times New Roman" panose="02020603050405020304" pitchFamily="18" charset="0"/>
                <a:cs typeface="Times New Roman" panose="02020603050405020304" pitchFamily="18" charset="0"/>
              </a:rPr>
              <a:t>What we see in Figure 11.8 is that each router interface is plugged into an access link. This means that each of the routers’ interface IP addresses would then become the default gateway address for each host in each respective VLAN.</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609600"/>
            <a:ext cx="6400800" cy="1143000"/>
          </a:xfrm>
        </p:spPr>
        <p:txBody>
          <a:bodyPr rtlCol="0">
            <a:normAutofit fontScale="90000"/>
          </a:bodyPr>
          <a:lstStyle/>
          <a:p>
            <a:pPr eaLnBrk="1" fontAlgn="auto" hangingPunct="1">
              <a:spcAft>
                <a:spcPts val="0"/>
              </a:spcAft>
              <a:defRPr/>
            </a:pPr>
            <a:r>
              <a:rPr lang="en-US" dirty="0"/>
              <a:t>Figure </a:t>
            </a:r>
            <a:r>
              <a:rPr lang="en-US" sz="3600" dirty="0"/>
              <a:t>11.9: “Router on a stick”: Single router interface connecting all three VLANs together for inter-VLAN communication</a:t>
            </a:r>
          </a:p>
        </p:txBody>
      </p:sp>
      <p:pic>
        <p:nvPicPr>
          <p:cNvPr id="36867"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a:fillRect/>
          </a:stretch>
        </p:blipFill>
        <p:spPr>
          <a:xfrm>
            <a:off x="3962400" y="2362200"/>
            <a:ext cx="3581400" cy="2908300"/>
          </a:xfrm>
        </p:spPr>
      </p:pic>
      <p:sp>
        <p:nvSpPr>
          <p:cNvPr id="36868" name="Rectangle 4"/>
          <p:cNvSpPr>
            <a:spLocks noChangeArrowheads="1"/>
          </p:cNvSpPr>
          <p:nvPr/>
        </p:nvSpPr>
        <p:spPr bwMode="auto">
          <a:xfrm>
            <a:off x="2057400" y="5408613"/>
            <a:ext cx="6934200"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ts val="600"/>
              </a:spcAft>
              <a:buFontTx/>
              <a:buNone/>
            </a:pPr>
            <a:r>
              <a:rPr lang="en-US" altLang="en-US" sz="1800">
                <a:latin typeface="Times New Roman" panose="02020603050405020304" pitchFamily="18" charset="0"/>
                <a:cs typeface="Times New Roman" panose="02020603050405020304" pitchFamily="18" charset="0"/>
              </a:rPr>
              <a:t>Instead of using a router interface for each VLAN, you can use one FastEthernet interface and run ISL or 802.1q trunking. Figure 11.9 shows how a FastEthernet interface on a router will look when configured with ISL or 802.1q trunking. This allows all VLANs to communicate through one interface. Cisco calls this a “router on a stick (ROAS).”</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743200" y="274638"/>
            <a:ext cx="6400800" cy="1143000"/>
          </a:xfrm>
        </p:spPr>
        <p:txBody>
          <a:bodyPr rtlCol="0">
            <a:normAutofit fontScale="90000"/>
          </a:bodyPr>
          <a:lstStyle/>
          <a:p>
            <a:pPr eaLnBrk="1" fontAlgn="auto" hangingPunct="1">
              <a:spcAft>
                <a:spcPts val="0"/>
              </a:spcAft>
              <a:defRPr/>
            </a:pPr>
            <a:r>
              <a:rPr lang="en-US" dirty="0"/>
              <a:t>Figure 11.10: A router creates logical interfaces.</a:t>
            </a:r>
          </a:p>
        </p:txBody>
      </p:sp>
      <p:sp>
        <p:nvSpPr>
          <p:cNvPr id="38915" name="Rectangle 4"/>
          <p:cNvSpPr>
            <a:spLocks noChangeArrowheads="1"/>
          </p:cNvSpPr>
          <p:nvPr/>
        </p:nvSpPr>
        <p:spPr bwMode="auto">
          <a:xfrm>
            <a:off x="2111375" y="5354638"/>
            <a:ext cx="70104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ts val="600"/>
              </a:spcAft>
              <a:buFontTx/>
              <a:buNone/>
            </a:pPr>
            <a:r>
              <a:rPr lang="en-US" altLang="en-US" sz="1800">
                <a:latin typeface="Times New Roman" panose="02020603050405020304" pitchFamily="18" charset="0"/>
                <a:cs typeface="Times New Roman" panose="02020603050405020304" pitchFamily="18" charset="0"/>
              </a:rPr>
              <a:t>Figure 11.10 shows how we would create a router on a stick using a router’s physical interface by creating logical interfaces—one for each VLAN.</a:t>
            </a:r>
          </a:p>
        </p:txBody>
      </p:sp>
      <p:cxnSp>
        <p:nvCxnSpPr>
          <p:cNvPr id="38916" name="Straight Connector 5"/>
          <p:cNvCxnSpPr>
            <a:cxnSpLocks noChangeShapeType="1"/>
          </p:cNvCxnSpPr>
          <p:nvPr/>
        </p:nvCxnSpPr>
        <p:spPr bwMode="auto">
          <a:xfrm>
            <a:off x="4083050" y="3713163"/>
            <a:ext cx="1039813" cy="0"/>
          </a:xfrm>
          <a:prstGeom prst="line">
            <a:avLst/>
          </a:prstGeom>
          <a:noFill/>
          <a:ln w="76200" algn="ctr">
            <a:solidFill>
              <a:schemeClr val="tx2"/>
            </a:solidFill>
            <a:round/>
            <a:headEnd/>
            <a:tailEnd/>
          </a:ln>
          <a:extLst>
            <a:ext uri="{909E8E84-426E-40DD-AFC4-6F175D3DCCD1}">
              <a14:hiddenFill xmlns:a14="http://schemas.microsoft.com/office/drawing/2010/main">
                <a:noFill/>
              </a14:hiddenFill>
            </a:ext>
          </a:extLst>
        </p:spPr>
      </p:cxnSp>
      <p:cxnSp>
        <p:nvCxnSpPr>
          <p:cNvPr id="38917" name="Straight Connector 6"/>
          <p:cNvCxnSpPr>
            <a:cxnSpLocks noChangeShapeType="1"/>
          </p:cNvCxnSpPr>
          <p:nvPr/>
        </p:nvCxnSpPr>
        <p:spPr bwMode="auto">
          <a:xfrm>
            <a:off x="4079875" y="3433763"/>
            <a:ext cx="1039813" cy="0"/>
          </a:xfrm>
          <a:prstGeom prst="line">
            <a:avLst/>
          </a:prstGeom>
          <a:noFill/>
          <a:ln w="76200" algn="ctr">
            <a:solidFill>
              <a:schemeClr val="tx2"/>
            </a:solidFill>
            <a:round/>
            <a:headEnd/>
            <a:tailEnd/>
          </a:ln>
          <a:extLst>
            <a:ext uri="{909E8E84-426E-40DD-AFC4-6F175D3DCCD1}">
              <a14:hiddenFill xmlns:a14="http://schemas.microsoft.com/office/drawing/2010/main">
                <a:noFill/>
              </a14:hiddenFill>
            </a:ext>
          </a:extLst>
        </p:spPr>
      </p:cxnSp>
      <p:sp>
        <p:nvSpPr>
          <p:cNvPr id="8" name="Can 7"/>
          <p:cNvSpPr/>
          <p:nvPr/>
        </p:nvSpPr>
        <p:spPr bwMode="auto">
          <a:xfrm rot="16200000">
            <a:off x="5761038" y="2422525"/>
            <a:ext cx="457200" cy="2286000"/>
          </a:xfrm>
          <a:prstGeom prst="can">
            <a:avLst/>
          </a:prstGeom>
          <a:solidFill>
            <a:srgbClr val="C00000"/>
          </a:solidFill>
          <a:ln w="19050" cap="flat" cmpd="sng" algn="ctr">
            <a:solidFill>
              <a:schemeClr val="bg2"/>
            </a:solidFill>
            <a:prstDash val="solid"/>
            <a:round/>
            <a:headEnd type="none" w="med" len="med"/>
            <a:tailEnd type="none" w="med" len="med"/>
          </a:ln>
          <a:effectLst>
            <a:outerShdw blurRad="50800" dist="38100" dir="5400000" algn="t" rotWithShape="0">
              <a:prstClr val="black">
                <a:alpha val="40000"/>
              </a:prstClr>
            </a:outerShdw>
          </a:effectLst>
        </p:spPr>
        <p:txBody>
          <a:bodyPr lIns="82124" tIns="41061" rIns="82124" bIns="41061" anchor="ctr">
            <a:spAutoFit/>
          </a:bodyPr>
          <a:lstStyle>
            <a:lvl1pPr defTabSz="814388">
              <a:defRPr>
                <a:solidFill>
                  <a:schemeClr val="tx1"/>
                </a:solidFill>
                <a:latin typeface="Calibri" pitchFamily="34" charset="0"/>
              </a:defRPr>
            </a:lvl1pPr>
            <a:lvl2pPr marL="742950" indent="-285750" defTabSz="814388">
              <a:defRPr>
                <a:solidFill>
                  <a:schemeClr val="tx1"/>
                </a:solidFill>
                <a:latin typeface="Calibri" pitchFamily="34" charset="0"/>
              </a:defRPr>
            </a:lvl2pPr>
            <a:lvl3pPr marL="1143000" indent="-228600" defTabSz="814388">
              <a:defRPr>
                <a:solidFill>
                  <a:schemeClr val="tx1"/>
                </a:solidFill>
                <a:latin typeface="Calibri" pitchFamily="34" charset="0"/>
              </a:defRPr>
            </a:lvl3pPr>
            <a:lvl4pPr marL="1600200" indent="-228600" defTabSz="814388">
              <a:defRPr>
                <a:solidFill>
                  <a:schemeClr val="tx1"/>
                </a:solidFill>
                <a:latin typeface="Calibri" pitchFamily="34" charset="0"/>
              </a:defRPr>
            </a:lvl4pPr>
            <a:lvl5pPr marL="2057400" indent="-228600" defTabSz="814388">
              <a:defRPr>
                <a:solidFill>
                  <a:schemeClr val="tx1"/>
                </a:solidFill>
                <a:latin typeface="Calibri" pitchFamily="34" charset="0"/>
              </a:defRPr>
            </a:lvl5pPr>
            <a:lvl6pPr marL="2514600" indent="-228600" defTabSz="814388" fontAlgn="base">
              <a:spcBef>
                <a:spcPct val="0"/>
              </a:spcBef>
              <a:spcAft>
                <a:spcPct val="0"/>
              </a:spcAft>
              <a:defRPr>
                <a:solidFill>
                  <a:schemeClr val="tx1"/>
                </a:solidFill>
                <a:latin typeface="Calibri" pitchFamily="34" charset="0"/>
              </a:defRPr>
            </a:lvl6pPr>
            <a:lvl7pPr marL="2971800" indent="-228600" defTabSz="814388" fontAlgn="base">
              <a:spcBef>
                <a:spcPct val="0"/>
              </a:spcBef>
              <a:spcAft>
                <a:spcPct val="0"/>
              </a:spcAft>
              <a:defRPr>
                <a:solidFill>
                  <a:schemeClr val="tx1"/>
                </a:solidFill>
                <a:latin typeface="Calibri" pitchFamily="34" charset="0"/>
              </a:defRPr>
            </a:lvl7pPr>
            <a:lvl8pPr marL="3429000" indent="-228600" defTabSz="814388" fontAlgn="base">
              <a:spcBef>
                <a:spcPct val="0"/>
              </a:spcBef>
              <a:spcAft>
                <a:spcPct val="0"/>
              </a:spcAft>
              <a:defRPr>
                <a:solidFill>
                  <a:schemeClr val="tx1"/>
                </a:solidFill>
                <a:latin typeface="Calibri" pitchFamily="34" charset="0"/>
              </a:defRPr>
            </a:lvl8pPr>
            <a:lvl9pPr marL="3886200" indent="-228600" defTabSz="814388" fontAlgn="base">
              <a:spcBef>
                <a:spcPct val="0"/>
              </a:spcBef>
              <a:spcAft>
                <a:spcPct val="0"/>
              </a:spcAft>
              <a:defRPr>
                <a:solidFill>
                  <a:schemeClr val="tx1"/>
                </a:solidFill>
                <a:latin typeface="Calibri" pitchFamily="34" charset="0"/>
              </a:defRPr>
            </a:lvl9pPr>
          </a:lstStyle>
          <a:p>
            <a:pPr algn="ctr">
              <a:lnSpc>
                <a:spcPct val="90000"/>
              </a:lnSpc>
              <a:defRPr/>
            </a:pPr>
            <a:endParaRPr lang="en-US" altLang="en-US" sz="2400" smtClean="0">
              <a:latin typeface="Arial" charset="0"/>
              <a:cs typeface="Arial" charset="0"/>
            </a:endParaRPr>
          </a:p>
        </p:txBody>
      </p:sp>
      <p:graphicFrame>
        <p:nvGraphicFramePr>
          <p:cNvPr id="9" name="Table 8"/>
          <p:cNvGraphicFramePr>
            <a:graphicFrameLocks noGrp="1"/>
          </p:cNvGraphicFramePr>
          <p:nvPr/>
        </p:nvGraphicFramePr>
        <p:xfrm>
          <a:off x="611188" y="3009900"/>
          <a:ext cx="2524125" cy="1111251"/>
        </p:xfrm>
        <a:graphic>
          <a:graphicData uri="http://schemas.openxmlformats.org/drawingml/2006/table">
            <a:tbl>
              <a:tblPr firstRow="1" bandRow="1">
                <a:tableStyleId>{2D5ABB26-0587-4C30-8999-92F81FD0307C}</a:tableStyleId>
              </a:tblPr>
              <a:tblGrid>
                <a:gridCol w="2524125"/>
              </a:tblGrid>
              <a:tr h="370417">
                <a:tc>
                  <a:txBody>
                    <a:bodyPr/>
                    <a:lstStyle/>
                    <a:p>
                      <a:r>
                        <a:rPr lang="en-US" sz="1800" dirty="0" err="1" smtClean="0">
                          <a:latin typeface="Calibri" pitchFamily="34" charset="0"/>
                          <a:cs typeface="Calibri" pitchFamily="34" charset="0"/>
                        </a:rPr>
                        <a:t>GigabitEthernet</a:t>
                      </a:r>
                      <a:r>
                        <a:rPr lang="en-US" sz="1800" dirty="0" smtClean="0">
                          <a:latin typeface="Calibri" pitchFamily="34" charset="0"/>
                          <a:cs typeface="Calibri" pitchFamily="34" charset="0"/>
                        </a:rPr>
                        <a:t> 0/0.1</a:t>
                      </a:r>
                      <a:endParaRPr lang="en-US" sz="1800" dirty="0">
                        <a:latin typeface="Calibri" pitchFamily="34" charset="0"/>
                        <a:cs typeface="Calibri" pitchFamily="34" charset="0"/>
                      </a:endParaRPr>
                    </a:p>
                  </a:txBody>
                  <a:tcPr marL="91400" marR="91400" marT="45668" marB="45668"/>
                </a:tc>
              </a:tr>
              <a:tr h="370417">
                <a:tc>
                  <a:txBody>
                    <a:bodyPr/>
                    <a:lstStyle/>
                    <a:p>
                      <a:r>
                        <a:rPr lang="en-US" sz="1800" dirty="0" err="1" smtClean="0">
                          <a:latin typeface="Calibri" pitchFamily="34" charset="0"/>
                          <a:cs typeface="Calibri" pitchFamily="34" charset="0"/>
                        </a:rPr>
                        <a:t>GigabitEthernet</a:t>
                      </a:r>
                      <a:r>
                        <a:rPr lang="en-US" sz="1800" dirty="0" smtClean="0">
                          <a:latin typeface="Calibri" pitchFamily="34" charset="0"/>
                          <a:cs typeface="Calibri" pitchFamily="34" charset="0"/>
                        </a:rPr>
                        <a:t> 0/0.2</a:t>
                      </a:r>
                      <a:endParaRPr lang="en-US" sz="1800" dirty="0">
                        <a:latin typeface="Calibri" pitchFamily="34" charset="0"/>
                        <a:cs typeface="Calibri" pitchFamily="34" charset="0"/>
                      </a:endParaRPr>
                    </a:p>
                  </a:txBody>
                  <a:tcPr marL="91400" marR="91400" marT="45668" marB="45668"/>
                </a:tc>
              </a:tr>
              <a:tr h="370417">
                <a:tc>
                  <a:txBody>
                    <a:bodyPr/>
                    <a:lstStyle/>
                    <a:p>
                      <a:r>
                        <a:rPr lang="en-US" sz="1800" dirty="0" err="1" smtClean="0">
                          <a:latin typeface="Calibri" pitchFamily="34" charset="0"/>
                          <a:cs typeface="Calibri" pitchFamily="34" charset="0"/>
                        </a:rPr>
                        <a:t>GigabitEthernet</a:t>
                      </a:r>
                      <a:r>
                        <a:rPr lang="en-US" sz="1800" dirty="0" smtClean="0">
                          <a:latin typeface="Calibri" pitchFamily="34" charset="0"/>
                          <a:cs typeface="Calibri" pitchFamily="34" charset="0"/>
                        </a:rPr>
                        <a:t> 0/0.3</a:t>
                      </a:r>
                      <a:endParaRPr lang="en-US" sz="1800" dirty="0">
                        <a:latin typeface="Calibri" pitchFamily="34" charset="0"/>
                        <a:cs typeface="Calibri" pitchFamily="34" charset="0"/>
                      </a:endParaRPr>
                    </a:p>
                  </a:txBody>
                  <a:tcPr marL="91400" marR="91400" marT="45668" marB="45668"/>
                </a:tc>
              </a:tr>
            </a:tbl>
          </a:graphicData>
        </a:graphic>
      </p:graphicFrame>
      <p:cxnSp>
        <p:nvCxnSpPr>
          <p:cNvPr id="38923" name="Straight Connector 9"/>
          <p:cNvCxnSpPr>
            <a:cxnSpLocks noChangeShapeType="1"/>
          </p:cNvCxnSpPr>
          <p:nvPr/>
        </p:nvCxnSpPr>
        <p:spPr bwMode="auto">
          <a:xfrm>
            <a:off x="2738438" y="3568700"/>
            <a:ext cx="2101850" cy="0"/>
          </a:xfrm>
          <a:prstGeom prst="line">
            <a:avLst/>
          </a:prstGeom>
          <a:noFill/>
          <a:ln w="76200" algn="ctr">
            <a:solidFill>
              <a:schemeClr val="tx2"/>
            </a:solidFill>
            <a:round/>
            <a:headEnd/>
            <a:tailEnd/>
          </a:ln>
          <a:extLst>
            <a:ext uri="{909E8E84-426E-40DD-AFC4-6F175D3DCCD1}">
              <a14:hiddenFill xmlns:a14="http://schemas.microsoft.com/office/drawing/2010/main">
                <a:noFill/>
              </a14:hiddenFill>
            </a:ext>
          </a:extLst>
        </p:spPr>
      </p:cxnSp>
      <p:cxnSp>
        <p:nvCxnSpPr>
          <p:cNvPr id="38924" name="Straight Connector 10"/>
          <p:cNvCxnSpPr>
            <a:cxnSpLocks noChangeShapeType="1"/>
          </p:cNvCxnSpPr>
          <p:nvPr/>
        </p:nvCxnSpPr>
        <p:spPr bwMode="auto">
          <a:xfrm>
            <a:off x="2744788" y="3201988"/>
            <a:ext cx="1409700" cy="0"/>
          </a:xfrm>
          <a:prstGeom prst="line">
            <a:avLst/>
          </a:prstGeom>
          <a:noFill/>
          <a:ln w="76200" algn="ctr">
            <a:solidFill>
              <a:schemeClr val="tx2"/>
            </a:solidFill>
            <a:round/>
            <a:headEnd/>
            <a:tailEnd/>
          </a:ln>
          <a:extLst>
            <a:ext uri="{909E8E84-426E-40DD-AFC4-6F175D3DCCD1}">
              <a14:hiddenFill xmlns:a14="http://schemas.microsoft.com/office/drawing/2010/main">
                <a:noFill/>
              </a14:hiddenFill>
            </a:ext>
          </a:extLst>
        </p:spPr>
      </p:cxnSp>
      <p:cxnSp>
        <p:nvCxnSpPr>
          <p:cNvPr id="38925" name="Straight Connector 11"/>
          <p:cNvCxnSpPr>
            <a:cxnSpLocks noChangeShapeType="1"/>
          </p:cNvCxnSpPr>
          <p:nvPr/>
        </p:nvCxnSpPr>
        <p:spPr bwMode="auto">
          <a:xfrm>
            <a:off x="2744788" y="3933825"/>
            <a:ext cx="1409700" cy="0"/>
          </a:xfrm>
          <a:prstGeom prst="line">
            <a:avLst/>
          </a:prstGeom>
          <a:noFill/>
          <a:ln w="76200" algn="ctr">
            <a:solidFill>
              <a:schemeClr val="tx2"/>
            </a:solidFill>
            <a:round/>
            <a:headEnd/>
            <a:tailEnd/>
          </a:ln>
          <a:extLst>
            <a:ext uri="{909E8E84-426E-40DD-AFC4-6F175D3DCCD1}">
              <a14:hiddenFill xmlns:a14="http://schemas.microsoft.com/office/drawing/2010/main">
                <a:noFill/>
              </a14:hiddenFill>
            </a:ext>
          </a:extLst>
        </p:spPr>
      </p:cxnSp>
      <p:cxnSp>
        <p:nvCxnSpPr>
          <p:cNvPr id="38926" name="Straight Connector 12"/>
          <p:cNvCxnSpPr>
            <a:cxnSpLocks noChangeShapeType="1"/>
          </p:cNvCxnSpPr>
          <p:nvPr/>
        </p:nvCxnSpPr>
        <p:spPr bwMode="auto">
          <a:xfrm flipV="1">
            <a:off x="4117975" y="3683000"/>
            <a:ext cx="0" cy="250825"/>
          </a:xfrm>
          <a:prstGeom prst="line">
            <a:avLst/>
          </a:prstGeom>
          <a:noFill/>
          <a:ln w="76200" algn="ctr">
            <a:solidFill>
              <a:schemeClr val="tx2"/>
            </a:solidFill>
            <a:round/>
            <a:headEnd/>
            <a:tailEnd/>
          </a:ln>
          <a:extLst>
            <a:ext uri="{909E8E84-426E-40DD-AFC4-6F175D3DCCD1}">
              <a14:hiddenFill xmlns:a14="http://schemas.microsoft.com/office/drawing/2010/main">
                <a:noFill/>
              </a14:hiddenFill>
            </a:ext>
          </a:extLst>
        </p:spPr>
      </p:cxnSp>
      <p:cxnSp>
        <p:nvCxnSpPr>
          <p:cNvPr id="38927" name="Straight Connector 13"/>
          <p:cNvCxnSpPr>
            <a:cxnSpLocks noChangeShapeType="1"/>
          </p:cNvCxnSpPr>
          <p:nvPr/>
        </p:nvCxnSpPr>
        <p:spPr bwMode="auto">
          <a:xfrm flipV="1">
            <a:off x="4117975" y="3182938"/>
            <a:ext cx="0" cy="252412"/>
          </a:xfrm>
          <a:prstGeom prst="line">
            <a:avLst/>
          </a:prstGeom>
          <a:noFill/>
          <a:ln w="76200" algn="ctr">
            <a:solidFill>
              <a:schemeClr val="tx2"/>
            </a:solidFill>
            <a:round/>
            <a:headEnd/>
            <a:tailEnd/>
          </a:ln>
          <a:extLst>
            <a:ext uri="{909E8E84-426E-40DD-AFC4-6F175D3DCCD1}">
              <a14:hiddenFill xmlns:a14="http://schemas.microsoft.com/office/drawing/2010/main">
                <a:noFill/>
              </a14:hiddenFill>
            </a:ext>
          </a:extLst>
        </p:spPr>
      </p:cxnSp>
      <p:sp>
        <p:nvSpPr>
          <p:cNvPr id="38928" name="TextBox 14"/>
          <p:cNvSpPr txBox="1">
            <a:spLocks noChangeArrowheads="1"/>
          </p:cNvSpPr>
          <p:nvPr/>
        </p:nvSpPr>
        <p:spPr bwMode="auto">
          <a:xfrm>
            <a:off x="4840288" y="2944813"/>
            <a:ext cx="20447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ea typeface="Calibri" panose="020F0502020204030204" pitchFamily="34" charset="0"/>
                <a:cs typeface="Calibri" panose="020F0502020204030204" pitchFamily="34" charset="0"/>
              </a:rPr>
              <a:t>GigabitEthernet 0/0</a:t>
            </a:r>
          </a:p>
        </p:txBody>
      </p:sp>
      <p:pic>
        <p:nvPicPr>
          <p:cNvPr id="38929" name="Picture 1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05613" y="3065463"/>
            <a:ext cx="1711325"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2274888" y="457200"/>
            <a:ext cx="6400800" cy="1143000"/>
          </a:xfrm>
        </p:spPr>
        <p:txBody>
          <a:bodyPr/>
          <a:lstStyle/>
          <a:p>
            <a:pPr eaLnBrk="1" hangingPunct="1"/>
            <a:r>
              <a:rPr lang="en-US" altLang="en-US" sz="3200" smtClean="0"/>
              <a:t>Figure 11.11: With IVR, routing runs on the backplane of the switch, and it appears to the hosts that a router is present.</a:t>
            </a:r>
          </a:p>
        </p:txBody>
      </p:sp>
      <p:sp>
        <p:nvSpPr>
          <p:cNvPr id="40963" name="Rectangle 4"/>
          <p:cNvSpPr>
            <a:spLocks noChangeArrowheads="1"/>
          </p:cNvSpPr>
          <p:nvPr/>
        </p:nvSpPr>
        <p:spPr bwMode="auto">
          <a:xfrm>
            <a:off x="2295525" y="5410200"/>
            <a:ext cx="6858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Times New Roman" panose="02020603050405020304" pitchFamily="18" charset="0"/>
                <a:cs typeface="Times New Roman" panose="02020603050405020304" pitchFamily="18" charset="0"/>
              </a:rPr>
              <a:t> Instead of using an external router interface for each VLAN, or an external router on a stick, we can configure logical interfaces on the backplane of the layer 3 switch; this is called inter-VLAN routing (IVR). </a:t>
            </a:r>
            <a:endParaRPr lang="en-US" altLang="en-US" sz="1800"/>
          </a:p>
        </p:txBody>
      </p:sp>
      <p:sp>
        <p:nvSpPr>
          <p:cNvPr id="40964" name="Line 24"/>
          <p:cNvSpPr>
            <a:spLocks noChangeShapeType="1"/>
          </p:cNvSpPr>
          <p:nvPr/>
        </p:nvSpPr>
        <p:spPr bwMode="auto">
          <a:xfrm flipH="1">
            <a:off x="5187950" y="2971800"/>
            <a:ext cx="1588" cy="812800"/>
          </a:xfrm>
          <a:prstGeom prst="line">
            <a:avLst/>
          </a:prstGeom>
          <a:noFill/>
          <a:ln w="65088">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65" name="Line 24"/>
          <p:cNvSpPr>
            <a:spLocks noChangeShapeType="1"/>
          </p:cNvSpPr>
          <p:nvPr/>
        </p:nvSpPr>
        <p:spPr bwMode="auto">
          <a:xfrm flipH="1">
            <a:off x="5721350" y="3048000"/>
            <a:ext cx="1588" cy="812800"/>
          </a:xfrm>
          <a:prstGeom prst="line">
            <a:avLst/>
          </a:prstGeom>
          <a:noFill/>
          <a:ln w="65088">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66" name="Line 4"/>
          <p:cNvSpPr>
            <a:spLocks noChangeShapeType="1"/>
          </p:cNvSpPr>
          <p:nvPr/>
        </p:nvSpPr>
        <p:spPr bwMode="auto">
          <a:xfrm flipV="1">
            <a:off x="3511550" y="4038600"/>
            <a:ext cx="1447800" cy="4572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967" name="Line 5"/>
          <p:cNvSpPr>
            <a:spLocks noChangeShapeType="1"/>
          </p:cNvSpPr>
          <p:nvPr/>
        </p:nvSpPr>
        <p:spPr bwMode="auto">
          <a:xfrm flipV="1">
            <a:off x="3511550" y="4114800"/>
            <a:ext cx="1441450" cy="4572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968" name="Line 6"/>
          <p:cNvSpPr>
            <a:spLocks noChangeShapeType="1"/>
          </p:cNvSpPr>
          <p:nvPr/>
        </p:nvSpPr>
        <p:spPr bwMode="auto">
          <a:xfrm flipH="1" flipV="1">
            <a:off x="5949950" y="4114800"/>
            <a:ext cx="1143000" cy="6096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969" name="Line 7"/>
          <p:cNvSpPr>
            <a:spLocks noChangeShapeType="1"/>
          </p:cNvSpPr>
          <p:nvPr/>
        </p:nvSpPr>
        <p:spPr bwMode="auto">
          <a:xfrm flipH="1" flipV="1">
            <a:off x="5949950" y="4038600"/>
            <a:ext cx="1295400" cy="685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4097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350" y="3708400"/>
            <a:ext cx="160655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1"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6513" y="4413250"/>
            <a:ext cx="1392237"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2"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8150" y="4419600"/>
            <a:ext cx="139223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3" name="Text Box 11"/>
          <p:cNvSpPr txBox="1">
            <a:spLocks noChangeArrowheads="1"/>
          </p:cNvSpPr>
          <p:nvPr/>
        </p:nvSpPr>
        <p:spPr bwMode="auto">
          <a:xfrm>
            <a:off x="4902200" y="4038600"/>
            <a:ext cx="696913"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solidFill>
                  <a:schemeClr val="bg1"/>
                </a:solidFill>
                <a:cs typeface="Times New Roman" panose="02020603050405020304" pitchFamily="18" charset="0"/>
              </a:rPr>
              <a:t>3560</a:t>
            </a:r>
          </a:p>
        </p:txBody>
      </p:sp>
      <p:graphicFrame>
        <p:nvGraphicFramePr>
          <p:cNvPr id="40974" name="Object 25"/>
          <p:cNvGraphicFramePr>
            <a:graphicFrameLocks noChangeAspect="1"/>
          </p:cNvGraphicFramePr>
          <p:nvPr/>
        </p:nvGraphicFramePr>
        <p:xfrm>
          <a:off x="4841875" y="2330450"/>
          <a:ext cx="1260475" cy="793750"/>
        </p:xfrm>
        <a:graphic>
          <a:graphicData uri="http://schemas.openxmlformats.org/presentationml/2006/ole">
            <mc:AlternateContent xmlns:mc="http://schemas.openxmlformats.org/markup-compatibility/2006">
              <mc:Choice xmlns:v="urn:schemas-microsoft-com:vml" Requires="v">
                <p:oleObj spid="_x0000_s40986" name="VISIO" r:id="rId5" imgW="828675" imgH="485775" progId="Visio.Drawing.11">
                  <p:embed/>
                </p:oleObj>
              </mc:Choice>
              <mc:Fallback>
                <p:oleObj name="VISIO" r:id="rId5" imgW="828675" imgH="485775" progId="Visio.Drawing.11">
                  <p:embed/>
                  <p:pic>
                    <p:nvPicPr>
                      <p:cNvPr id="0" name="Object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41875" y="2330450"/>
                        <a:ext cx="1260475"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975" name="Line 12"/>
          <p:cNvSpPr>
            <a:spLocks noChangeShapeType="1"/>
          </p:cNvSpPr>
          <p:nvPr/>
        </p:nvSpPr>
        <p:spPr bwMode="auto">
          <a:xfrm flipV="1">
            <a:off x="7550150" y="3581400"/>
            <a:ext cx="0" cy="884238"/>
          </a:xfrm>
          <a:prstGeom prst="line">
            <a:avLst/>
          </a:prstGeom>
          <a:noFill/>
          <a:ln w="38100">
            <a:solidFill>
              <a:schemeClr val="tx1"/>
            </a:solidFill>
            <a:round/>
            <a:headEnd type="none" w="sm" len="sm"/>
            <a:tailEnd type="none" w="sm" len="sm"/>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40976" name="Line 12"/>
          <p:cNvSpPr>
            <a:spLocks noChangeShapeType="1"/>
          </p:cNvSpPr>
          <p:nvPr/>
        </p:nvSpPr>
        <p:spPr bwMode="auto">
          <a:xfrm flipV="1">
            <a:off x="3175000" y="3506788"/>
            <a:ext cx="0" cy="884237"/>
          </a:xfrm>
          <a:prstGeom prst="line">
            <a:avLst/>
          </a:prstGeom>
          <a:noFill/>
          <a:ln w="38100">
            <a:solidFill>
              <a:schemeClr val="tx1"/>
            </a:solidFill>
            <a:round/>
            <a:headEnd type="none" w="sm" len="sm"/>
            <a:tailEnd type="none" w="sm" len="sm"/>
          </a:ln>
          <a:effectLst>
            <a:outerShdw dist="35921"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40977" name="TextBox 18"/>
          <p:cNvSpPr txBox="1">
            <a:spLocks noChangeArrowheads="1"/>
          </p:cNvSpPr>
          <p:nvPr/>
        </p:nvSpPr>
        <p:spPr bwMode="auto">
          <a:xfrm>
            <a:off x="2717800" y="2584450"/>
            <a:ext cx="1212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t>VLAN 10</a:t>
            </a:r>
          </a:p>
        </p:txBody>
      </p:sp>
      <p:sp>
        <p:nvSpPr>
          <p:cNvPr id="40978" name="TextBox 19"/>
          <p:cNvSpPr txBox="1">
            <a:spLocks noChangeArrowheads="1"/>
          </p:cNvSpPr>
          <p:nvPr/>
        </p:nvSpPr>
        <p:spPr bwMode="auto">
          <a:xfrm>
            <a:off x="7016750" y="2667000"/>
            <a:ext cx="1212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t>VLAN 20</a:t>
            </a:r>
          </a:p>
        </p:txBody>
      </p:sp>
      <p:sp>
        <p:nvSpPr>
          <p:cNvPr id="40979" name="TextBox 20"/>
          <p:cNvSpPr txBox="1">
            <a:spLocks noChangeArrowheads="1"/>
          </p:cNvSpPr>
          <p:nvPr/>
        </p:nvSpPr>
        <p:spPr bwMode="auto">
          <a:xfrm>
            <a:off x="5721350" y="3048000"/>
            <a:ext cx="10668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600"/>
              <a:t>VLAN 20</a:t>
            </a:r>
          </a:p>
        </p:txBody>
      </p:sp>
      <p:sp>
        <p:nvSpPr>
          <p:cNvPr id="40980" name="TextBox 21"/>
          <p:cNvSpPr txBox="1">
            <a:spLocks noChangeArrowheads="1"/>
          </p:cNvSpPr>
          <p:nvPr/>
        </p:nvSpPr>
        <p:spPr bwMode="auto">
          <a:xfrm>
            <a:off x="4184650" y="3048000"/>
            <a:ext cx="10033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600"/>
              <a:t>VLAN 10</a:t>
            </a:r>
          </a:p>
        </p:txBody>
      </p:sp>
      <p:sp>
        <p:nvSpPr>
          <p:cNvPr id="40981" name="TextBox 22"/>
          <p:cNvSpPr txBox="1">
            <a:spLocks noChangeArrowheads="1"/>
          </p:cNvSpPr>
          <p:nvPr/>
        </p:nvSpPr>
        <p:spPr bwMode="auto">
          <a:xfrm>
            <a:off x="4903788" y="2776538"/>
            <a:ext cx="114617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600" b="1">
                <a:solidFill>
                  <a:schemeClr val="bg1"/>
                </a:solidFill>
                <a:ea typeface="Calibri" panose="020F0502020204030204" pitchFamily="34" charset="0"/>
                <a:cs typeface="Calibri" panose="020F0502020204030204" pitchFamily="34" charset="0"/>
              </a:rPr>
              <a:t>I’m Virtual!</a:t>
            </a:r>
          </a:p>
        </p:txBody>
      </p:sp>
      <p:pic>
        <p:nvPicPr>
          <p:cNvPr id="40982" name="Picture 2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803525" y="3016250"/>
            <a:ext cx="849313" cy="84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3" name="Picture 2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126288" y="2984500"/>
            <a:ext cx="849312" cy="84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pPr eaLnBrk="1" hangingPunct="1"/>
            <a:r>
              <a:rPr lang="en-US" altLang="en-US" smtClean="0"/>
              <a:t>Creating VLANs</a:t>
            </a:r>
          </a:p>
        </p:txBody>
      </p:sp>
      <p:sp>
        <p:nvSpPr>
          <p:cNvPr id="43011" name="Rectangle 3"/>
          <p:cNvSpPr>
            <a:spLocks noChangeArrowheads="1"/>
          </p:cNvSpPr>
          <p:nvPr/>
        </p:nvSpPr>
        <p:spPr bwMode="auto">
          <a:xfrm>
            <a:off x="2590800" y="1687513"/>
            <a:ext cx="62484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ts val="600"/>
              </a:spcBef>
              <a:buFontTx/>
              <a:buNone/>
            </a:pPr>
            <a:r>
              <a:rPr lang="en-US" altLang="en-US" sz="1800">
                <a:latin typeface="Courier New" panose="02070309020205020404" pitchFamily="49" charset="0"/>
                <a:cs typeface="Times New Roman" panose="02020603050405020304" pitchFamily="18" charset="0"/>
              </a:rPr>
              <a:t>S1(config)#</a:t>
            </a:r>
            <a:r>
              <a:rPr lang="en-US" altLang="en-US" sz="1800" b="1">
                <a:latin typeface="Courier New" panose="02070309020205020404" pitchFamily="49" charset="0"/>
                <a:cs typeface="Times New Roman" panose="02020603050405020304" pitchFamily="18" charset="0"/>
              </a:rPr>
              <a:t>vlan ?</a:t>
            </a:r>
            <a:endParaRPr lang="en-US" altLang="en-US" sz="1800">
              <a:latin typeface="Courier New" panose="02070309020205020404" pitchFamily="49" charset="0"/>
              <a:cs typeface="Times New Roman" panose="02020603050405020304" pitchFamily="18" charset="0"/>
            </a:endParaRPr>
          </a:p>
          <a:p>
            <a:pPr eaLnBrk="1" hangingPunct="1">
              <a:spcBef>
                <a:spcPct val="0"/>
              </a:spcBef>
              <a:buFontTx/>
              <a:buNone/>
            </a:pPr>
            <a:r>
              <a:rPr lang="en-US" altLang="en-US" sz="1800">
                <a:latin typeface="Courier New" panose="02070309020205020404" pitchFamily="49" charset="0"/>
                <a:cs typeface="Times New Roman" panose="02020603050405020304" pitchFamily="18" charset="0"/>
              </a:rPr>
              <a:t>  WORD        ISL VLAN IDs 1-4094</a:t>
            </a:r>
          </a:p>
          <a:p>
            <a:pPr eaLnBrk="1" hangingPunct="1">
              <a:spcBef>
                <a:spcPct val="0"/>
              </a:spcBef>
              <a:buFontTx/>
              <a:buNone/>
            </a:pPr>
            <a:r>
              <a:rPr lang="en-US" altLang="en-US" sz="1800">
                <a:latin typeface="Courier New" panose="02070309020205020404" pitchFamily="49" charset="0"/>
                <a:cs typeface="Times New Roman" panose="02020603050405020304" pitchFamily="18" charset="0"/>
              </a:rPr>
              <a:t>  access-map  Create vlan access-map or enter vlan access-map command mode</a:t>
            </a:r>
          </a:p>
          <a:p>
            <a:pPr eaLnBrk="1" hangingPunct="1">
              <a:spcBef>
                <a:spcPct val="0"/>
              </a:spcBef>
              <a:buFontTx/>
              <a:buNone/>
            </a:pPr>
            <a:r>
              <a:rPr lang="en-US" altLang="en-US" sz="1800">
                <a:latin typeface="Courier New" panose="02070309020205020404" pitchFamily="49" charset="0"/>
                <a:cs typeface="Times New Roman" panose="02020603050405020304" pitchFamily="18" charset="0"/>
              </a:rPr>
              <a:t>  dot1q       dot1q parameters</a:t>
            </a:r>
          </a:p>
          <a:p>
            <a:pPr eaLnBrk="1" hangingPunct="1">
              <a:spcBef>
                <a:spcPct val="0"/>
              </a:spcBef>
              <a:buFontTx/>
              <a:buNone/>
            </a:pPr>
            <a:r>
              <a:rPr lang="en-US" altLang="en-US" sz="1800">
                <a:latin typeface="Courier New" panose="02070309020205020404" pitchFamily="49" charset="0"/>
                <a:cs typeface="Times New Roman" panose="02020603050405020304" pitchFamily="18" charset="0"/>
              </a:rPr>
              <a:t>  filter      Apply a VLAN Map</a:t>
            </a:r>
          </a:p>
          <a:p>
            <a:pPr eaLnBrk="1" hangingPunct="1">
              <a:spcBef>
                <a:spcPct val="0"/>
              </a:spcBef>
              <a:buFontTx/>
              <a:buNone/>
            </a:pPr>
            <a:r>
              <a:rPr lang="en-US" altLang="en-US" sz="1800">
                <a:latin typeface="Courier New" panose="02070309020205020404" pitchFamily="49" charset="0"/>
                <a:cs typeface="Times New Roman" panose="02020603050405020304" pitchFamily="18" charset="0"/>
              </a:rPr>
              <a:t>  group       Create a vlan group</a:t>
            </a:r>
          </a:p>
          <a:p>
            <a:pPr eaLnBrk="1" hangingPunct="1">
              <a:spcBef>
                <a:spcPct val="0"/>
              </a:spcBef>
              <a:buFontTx/>
              <a:buNone/>
            </a:pPr>
            <a:r>
              <a:rPr lang="en-US" altLang="en-US" sz="1800">
                <a:latin typeface="Courier New" panose="02070309020205020404" pitchFamily="49" charset="0"/>
                <a:cs typeface="Times New Roman" panose="02020603050405020304" pitchFamily="18" charset="0"/>
              </a:rPr>
              <a:t>  internal    internal VLAN</a:t>
            </a:r>
          </a:p>
          <a:p>
            <a:pPr eaLnBrk="1" hangingPunct="1">
              <a:spcBef>
                <a:spcPct val="0"/>
              </a:spcBef>
              <a:buFontTx/>
              <a:buNone/>
            </a:pPr>
            <a:r>
              <a:rPr lang="en-US" altLang="en-US" sz="1800">
                <a:latin typeface="Courier New" panose="02070309020205020404" pitchFamily="49" charset="0"/>
                <a:cs typeface="Times New Roman" panose="02020603050405020304" pitchFamily="18" charset="0"/>
              </a:rPr>
              <a:t>S1(config)#</a:t>
            </a:r>
            <a:r>
              <a:rPr lang="en-US" altLang="en-US" sz="1800" b="1">
                <a:latin typeface="Courier New" panose="02070309020205020404" pitchFamily="49" charset="0"/>
                <a:cs typeface="Times New Roman" panose="02020603050405020304" pitchFamily="18" charset="0"/>
              </a:rPr>
              <a:t>vlan 2</a:t>
            </a:r>
            <a:endParaRPr lang="en-US" altLang="en-US" sz="1800">
              <a:latin typeface="Courier New" panose="02070309020205020404" pitchFamily="49" charset="0"/>
              <a:cs typeface="Times New Roman" panose="02020603050405020304" pitchFamily="18" charset="0"/>
            </a:endParaRPr>
          </a:p>
          <a:p>
            <a:pPr eaLnBrk="1" hangingPunct="1">
              <a:spcBef>
                <a:spcPct val="0"/>
              </a:spcBef>
              <a:buFontTx/>
              <a:buNone/>
            </a:pPr>
            <a:r>
              <a:rPr lang="en-US" altLang="en-US" sz="1800">
                <a:latin typeface="Courier New" panose="02070309020205020404" pitchFamily="49" charset="0"/>
                <a:cs typeface="Times New Roman" panose="02020603050405020304" pitchFamily="18" charset="0"/>
              </a:rPr>
              <a:t>S1(config-vlan)#</a:t>
            </a:r>
            <a:r>
              <a:rPr lang="en-US" altLang="en-US" sz="1800" b="1">
                <a:latin typeface="Courier New" panose="02070309020205020404" pitchFamily="49" charset="0"/>
                <a:cs typeface="Times New Roman" panose="02020603050405020304" pitchFamily="18" charset="0"/>
              </a:rPr>
              <a:t>name Sales</a:t>
            </a:r>
            <a:endParaRPr lang="en-US" altLang="en-US" sz="1800">
              <a:latin typeface="Courier New" panose="02070309020205020404" pitchFamily="49" charset="0"/>
              <a:cs typeface="Times New Roman" panose="02020603050405020304" pitchFamily="18" charset="0"/>
            </a:endParaRPr>
          </a:p>
          <a:p>
            <a:pPr eaLnBrk="1" hangingPunct="1">
              <a:spcBef>
                <a:spcPct val="0"/>
              </a:spcBef>
              <a:buFontTx/>
              <a:buNone/>
            </a:pPr>
            <a:r>
              <a:rPr lang="en-US" altLang="en-US" sz="1800">
                <a:latin typeface="Courier New" panose="02070309020205020404" pitchFamily="49" charset="0"/>
                <a:cs typeface="Times New Roman" panose="02020603050405020304" pitchFamily="18" charset="0"/>
              </a:rPr>
              <a:t>S1(config-vlan)#</a:t>
            </a:r>
            <a:r>
              <a:rPr lang="en-US" altLang="en-US" sz="1800" b="1">
                <a:latin typeface="Courier New" panose="02070309020205020404" pitchFamily="49" charset="0"/>
                <a:cs typeface="Times New Roman" panose="02020603050405020304" pitchFamily="18" charset="0"/>
              </a:rPr>
              <a:t>vlan 3</a:t>
            </a:r>
            <a:endParaRPr lang="en-US" altLang="en-US" sz="1800">
              <a:latin typeface="Courier New" panose="02070309020205020404" pitchFamily="49" charset="0"/>
              <a:cs typeface="Times New Roman" panose="02020603050405020304" pitchFamily="18" charset="0"/>
            </a:endParaRPr>
          </a:p>
          <a:p>
            <a:pPr eaLnBrk="1" hangingPunct="1">
              <a:spcBef>
                <a:spcPct val="0"/>
              </a:spcBef>
              <a:buFontTx/>
              <a:buNone/>
            </a:pPr>
            <a:r>
              <a:rPr lang="en-US" altLang="en-US" sz="1800">
                <a:latin typeface="Courier New" panose="02070309020205020404" pitchFamily="49" charset="0"/>
                <a:cs typeface="Times New Roman" panose="02020603050405020304" pitchFamily="18" charset="0"/>
              </a:rPr>
              <a:t>S1(config-vlan)#</a:t>
            </a:r>
            <a:r>
              <a:rPr lang="en-US" altLang="en-US" sz="1800" b="1">
                <a:latin typeface="Courier New" panose="02070309020205020404" pitchFamily="49" charset="0"/>
                <a:cs typeface="Times New Roman" panose="02020603050405020304" pitchFamily="18" charset="0"/>
              </a:rPr>
              <a:t>name Marketing</a:t>
            </a:r>
            <a:endParaRPr lang="en-US" altLang="en-US" sz="1800">
              <a:latin typeface="Courier New" panose="02070309020205020404" pitchFamily="49" charset="0"/>
              <a:cs typeface="Times New Roman" panose="02020603050405020304" pitchFamily="18" charset="0"/>
            </a:endParaRPr>
          </a:p>
          <a:p>
            <a:pPr eaLnBrk="1" hangingPunct="1">
              <a:spcBef>
                <a:spcPct val="0"/>
              </a:spcBef>
              <a:buFontTx/>
              <a:buNone/>
            </a:pPr>
            <a:r>
              <a:rPr lang="en-US" altLang="en-US" sz="1800">
                <a:latin typeface="Courier New" panose="02070309020205020404" pitchFamily="49" charset="0"/>
                <a:cs typeface="Times New Roman" panose="02020603050405020304" pitchFamily="18" charset="0"/>
              </a:rPr>
              <a:t>S1(config-vlan)#</a:t>
            </a:r>
            <a:r>
              <a:rPr lang="en-US" altLang="en-US" sz="1800" b="1">
                <a:latin typeface="Courier New" panose="02070309020205020404" pitchFamily="49" charset="0"/>
                <a:cs typeface="Times New Roman" panose="02020603050405020304" pitchFamily="18" charset="0"/>
              </a:rPr>
              <a:t>vlan 4</a:t>
            </a:r>
            <a:endParaRPr lang="en-US" altLang="en-US" sz="1800">
              <a:latin typeface="Courier New" panose="02070309020205020404" pitchFamily="49" charset="0"/>
              <a:cs typeface="Times New Roman" panose="02020603050405020304" pitchFamily="18" charset="0"/>
            </a:endParaRPr>
          </a:p>
          <a:p>
            <a:pPr eaLnBrk="1" hangingPunct="1">
              <a:spcBef>
                <a:spcPct val="0"/>
              </a:spcBef>
              <a:buFontTx/>
              <a:buNone/>
            </a:pPr>
            <a:r>
              <a:rPr lang="en-US" altLang="en-US" sz="1800">
                <a:latin typeface="Courier New" panose="02070309020205020404" pitchFamily="49" charset="0"/>
                <a:cs typeface="Times New Roman" panose="02020603050405020304" pitchFamily="18" charset="0"/>
              </a:rPr>
              <a:t>S1(config-vlan)#</a:t>
            </a:r>
            <a:r>
              <a:rPr lang="en-US" altLang="en-US" sz="1800" b="1">
                <a:latin typeface="Courier New" panose="02070309020205020404" pitchFamily="49" charset="0"/>
                <a:cs typeface="Times New Roman" panose="02020603050405020304" pitchFamily="18" charset="0"/>
              </a:rPr>
              <a:t>name Accounting</a:t>
            </a:r>
            <a:endParaRPr lang="en-US" altLang="en-US" sz="1800">
              <a:latin typeface="Courier New" panose="02070309020205020404" pitchFamily="49" charset="0"/>
              <a:cs typeface="Times New Roman" panose="02020603050405020304" pitchFamily="18" charset="0"/>
            </a:endParaRPr>
          </a:p>
          <a:p>
            <a:pPr eaLnBrk="1" hangingPunct="1">
              <a:spcBef>
                <a:spcPct val="0"/>
              </a:spcBef>
              <a:buFontTx/>
              <a:buNone/>
            </a:pPr>
            <a:r>
              <a:rPr lang="en-US" altLang="en-US" sz="1800">
                <a:latin typeface="Courier New" panose="02070309020205020404" pitchFamily="49" charset="0"/>
                <a:cs typeface="Times New Roman" panose="02020603050405020304" pitchFamily="18" charset="0"/>
              </a:rPr>
              <a:t>S1(config-vlan)#</a:t>
            </a:r>
            <a:r>
              <a:rPr lang="en-US" altLang="en-US" sz="1800" b="1">
                <a:latin typeface="Courier New" panose="02070309020205020404" pitchFamily="49" charset="0"/>
                <a:cs typeface="Times New Roman" panose="02020603050405020304" pitchFamily="18" charset="0"/>
              </a:rPr>
              <a:t>^Z</a:t>
            </a:r>
            <a:endParaRPr lang="en-US" altLang="en-US" sz="1800">
              <a:latin typeface="Courier New" panose="02070309020205020404" pitchFamily="49" charset="0"/>
              <a:cs typeface="Times New Roman" panose="02020603050405020304" pitchFamily="18" charset="0"/>
            </a:endParaRPr>
          </a:p>
          <a:p>
            <a:pPr eaLnBrk="1" hangingPunct="1">
              <a:spcBef>
                <a:spcPct val="0"/>
              </a:spcBef>
              <a:spcAft>
                <a:spcPts val="600"/>
              </a:spcAft>
              <a:buFontTx/>
              <a:buNone/>
            </a:pPr>
            <a:r>
              <a:rPr lang="en-US" altLang="en-US" sz="1800">
                <a:latin typeface="Courier New" panose="02070309020205020404" pitchFamily="49" charset="0"/>
                <a:cs typeface="Times New Roman" panose="02020603050405020304" pitchFamily="18" charset="0"/>
              </a:rPr>
              <a:t>S1#</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pPr eaLnBrk="1" hangingPunct="1"/>
            <a:r>
              <a:rPr lang="en-US" altLang="en-US" smtClean="0"/>
              <a:t>Viewing Access Ports</a:t>
            </a:r>
          </a:p>
        </p:txBody>
      </p:sp>
      <p:sp>
        <p:nvSpPr>
          <p:cNvPr id="45059" name="Rectangle 3"/>
          <p:cNvSpPr>
            <a:spLocks noChangeArrowheads="1"/>
          </p:cNvSpPr>
          <p:nvPr/>
        </p:nvSpPr>
        <p:spPr bwMode="auto">
          <a:xfrm>
            <a:off x="2133600" y="1408113"/>
            <a:ext cx="6710363" cy="547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ts val="600"/>
              </a:spcAft>
              <a:buFontTx/>
              <a:buNone/>
            </a:pPr>
            <a:r>
              <a:rPr lang="en-US" altLang="en-US" sz="2000">
                <a:latin typeface="Times New Roman" panose="02020603050405020304" pitchFamily="18" charset="0"/>
                <a:cs typeface="Times New Roman" panose="02020603050405020304" pitchFamily="18" charset="0"/>
              </a:rPr>
              <a:t>Once the VLANs are created, verify your configuration with the </a:t>
            </a:r>
            <a:r>
              <a:rPr lang="en-US" altLang="en-US" sz="2000">
                <a:latin typeface="Courier New" panose="02070309020205020404" pitchFamily="49" charset="0"/>
                <a:cs typeface="Times New Roman" panose="02020603050405020304" pitchFamily="18" charset="0"/>
              </a:rPr>
              <a:t>show vlan</a:t>
            </a:r>
            <a:r>
              <a:rPr lang="en-US" altLang="en-US" sz="2000">
                <a:latin typeface="Times New Roman" panose="02020603050405020304" pitchFamily="18" charset="0"/>
                <a:cs typeface="Times New Roman" panose="02020603050405020304" pitchFamily="18" charset="0"/>
              </a:rPr>
              <a:t> command (</a:t>
            </a:r>
            <a:r>
              <a:rPr lang="en-US" altLang="en-US" sz="2000">
                <a:latin typeface="Courier New" panose="02070309020205020404" pitchFamily="49" charset="0"/>
                <a:cs typeface="Times New Roman" panose="02020603050405020304" pitchFamily="18" charset="0"/>
              </a:rPr>
              <a:t>sh vlan</a:t>
            </a:r>
            <a:r>
              <a:rPr lang="en-US" altLang="en-US" sz="2000">
                <a:latin typeface="Times New Roman" panose="02020603050405020304" pitchFamily="18" charset="0"/>
                <a:cs typeface="Times New Roman" panose="02020603050405020304" pitchFamily="18" charset="0"/>
              </a:rPr>
              <a:t> for short):</a:t>
            </a:r>
          </a:p>
          <a:p>
            <a:pPr eaLnBrk="1" hangingPunct="1">
              <a:spcBef>
                <a:spcPts val="600"/>
              </a:spcBef>
              <a:buFontTx/>
              <a:buNone/>
            </a:pPr>
            <a:r>
              <a:rPr lang="en-US" altLang="en-US" sz="1400">
                <a:latin typeface="Courier New" panose="02070309020205020404" pitchFamily="49" charset="0"/>
                <a:cs typeface="Times New Roman" panose="02020603050405020304" pitchFamily="18" charset="0"/>
              </a:rPr>
              <a:t>S1#</a:t>
            </a:r>
            <a:r>
              <a:rPr lang="en-US" altLang="en-US" sz="1400" b="1">
                <a:latin typeface="Courier New" panose="02070309020205020404" pitchFamily="49" charset="0"/>
                <a:cs typeface="Times New Roman" panose="02020603050405020304" pitchFamily="18" charset="0"/>
              </a:rPr>
              <a:t>sh vlan</a:t>
            </a:r>
            <a:endParaRPr lang="en-US" altLang="en-US" sz="1400">
              <a:latin typeface="Courier New" panose="02070309020205020404" pitchFamily="49" charset="0"/>
              <a:cs typeface="Times New Roman" panose="02020603050405020304" pitchFamily="18" charset="0"/>
            </a:endParaRPr>
          </a:p>
          <a:p>
            <a:pPr eaLnBrk="1" hangingPunct="1">
              <a:spcBef>
                <a:spcPct val="0"/>
              </a:spcBef>
              <a:buFontTx/>
              <a:buNone/>
            </a:pPr>
            <a:r>
              <a:rPr lang="en-US" altLang="en-US" sz="1400">
                <a:latin typeface="Courier New" panose="02070309020205020404" pitchFamily="49" charset="0"/>
                <a:cs typeface="Times New Roman" panose="02020603050405020304" pitchFamily="18" charset="0"/>
              </a:rPr>
              <a:t> </a:t>
            </a:r>
          </a:p>
          <a:p>
            <a:pPr eaLnBrk="1" hangingPunct="1">
              <a:spcBef>
                <a:spcPct val="0"/>
              </a:spcBef>
              <a:buFontTx/>
              <a:buNone/>
            </a:pPr>
            <a:r>
              <a:rPr lang="en-US" altLang="en-US" sz="1400">
                <a:latin typeface="Courier New" panose="02070309020205020404" pitchFamily="49" charset="0"/>
                <a:cs typeface="Times New Roman" panose="02020603050405020304" pitchFamily="18" charset="0"/>
              </a:rPr>
              <a:t>VLAN Name                       Status    Ports</a:t>
            </a:r>
          </a:p>
          <a:p>
            <a:pPr eaLnBrk="1" hangingPunct="1">
              <a:spcBef>
                <a:spcPct val="0"/>
              </a:spcBef>
              <a:buFontTx/>
              <a:buNone/>
            </a:pPr>
            <a:r>
              <a:rPr lang="en-US" altLang="en-US" sz="1400">
                <a:latin typeface="Courier New" panose="02070309020205020404" pitchFamily="49" charset="0"/>
                <a:cs typeface="Times New Roman" panose="02020603050405020304" pitchFamily="18" charset="0"/>
              </a:rPr>
              <a:t>---- ------------------------- --------- -------------------------------</a:t>
            </a:r>
          </a:p>
          <a:p>
            <a:pPr eaLnBrk="1" hangingPunct="1">
              <a:spcBef>
                <a:spcPct val="0"/>
              </a:spcBef>
              <a:buFontTx/>
              <a:buNone/>
            </a:pPr>
            <a:r>
              <a:rPr lang="en-US" altLang="en-US" sz="1400">
                <a:latin typeface="Courier New" panose="02070309020205020404" pitchFamily="49" charset="0"/>
                <a:cs typeface="Times New Roman" panose="02020603050405020304" pitchFamily="18" charset="0"/>
              </a:rPr>
              <a:t>1    default                    active    Fa0/1, Fa0/2, Fa0/3, Fa0/4</a:t>
            </a:r>
          </a:p>
          <a:p>
            <a:pPr eaLnBrk="1" hangingPunct="1">
              <a:spcBef>
                <a:spcPct val="0"/>
              </a:spcBef>
              <a:buFontTx/>
              <a:buNone/>
            </a:pPr>
            <a:r>
              <a:rPr lang="en-US" altLang="en-US" sz="1400">
                <a:latin typeface="Courier New" panose="02070309020205020404" pitchFamily="49" charset="0"/>
                <a:cs typeface="Times New Roman" panose="02020603050405020304" pitchFamily="18" charset="0"/>
              </a:rPr>
              <a:t>                                          Fa0/5, Fa0/6, Fa0/7, Fa0/8</a:t>
            </a:r>
          </a:p>
          <a:p>
            <a:pPr eaLnBrk="1" hangingPunct="1">
              <a:spcBef>
                <a:spcPct val="0"/>
              </a:spcBef>
              <a:buFontTx/>
              <a:buNone/>
            </a:pPr>
            <a:r>
              <a:rPr lang="en-US" altLang="en-US" sz="1400">
                <a:latin typeface="Courier New" panose="02070309020205020404" pitchFamily="49" charset="0"/>
                <a:cs typeface="Times New Roman" panose="02020603050405020304" pitchFamily="18" charset="0"/>
              </a:rPr>
              <a:t>                                          Fa0/9, Fa0/10, Fa0/11, Fa0/12</a:t>
            </a:r>
          </a:p>
          <a:p>
            <a:pPr eaLnBrk="1" hangingPunct="1">
              <a:spcBef>
                <a:spcPct val="0"/>
              </a:spcBef>
              <a:buFontTx/>
              <a:buNone/>
            </a:pPr>
            <a:r>
              <a:rPr lang="en-US" altLang="en-US" sz="1400">
                <a:latin typeface="Courier New" panose="02070309020205020404" pitchFamily="49" charset="0"/>
                <a:cs typeface="Times New Roman" panose="02020603050405020304" pitchFamily="18" charset="0"/>
              </a:rPr>
              <a:t>                                          Fa0/13, Fa0/14, Fa0/19, Fa0/20</a:t>
            </a:r>
          </a:p>
          <a:p>
            <a:pPr eaLnBrk="1" hangingPunct="1">
              <a:spcBef>
                <a:spcPct val="0"/>
              </a:spcBef>
              <a:buFontTx/>
              <a:buNone/>
            </a:pPr>
            <a:r>
              <a:rPr lang="en-US" altLang="en-US" sz="1400">
                <a:latin typeface="Courier New" panose="02070309020205020404" pitchFamily="49" charset="0"/>
                <a:cs typeface="Times New Roman" panose="02020603050405020304" pitchFamily="18" charset="0"/>
              </a:rPr>
              <a:t>                                          Fa0/21, Fa0/22, Fa0/23, Gi0/1</a:t>
            </a:r>
          </a:p>
          <a:p>
            <a:pPr eaLnBrk="1" hangingPunct="1">
              <a:spcBef>
                <a:spcPct val="0"/>
              </a:spcBef>
              <a:buFontTx/>
              <a:buNone/>
            </a:pPr>
            <a:r>
              <a:rPr lang="en-US" altLang="en-US" sz="1400">
                <a:latin typeface="Courier New" panose="02070309020205020404" pitchFamily="49" charset="0"/>
                <a:cs typeface="Times New Roman" panose="02020603050405020304" pitchFamily="18" charset="0"/>
              </a:rPr>
              <a:t>                                          Gi0/2</a:t>
            </a:r>
          </a:p>
          <a:p>
            <a:pPr eaLnBrk="1" hangingPunct="1">
              <a:spcBef>
                <a:spcPct val="0"/>
              </a:spcBef>
              <a:buFontTx/>
              <a:buNone/>
            </a:pPr>
            <a:r>
              <a:rPr lang="en-US" altLang="en-US" sz="1400">
                <a:latin typeface="Courier New" panose="02070309020205020404" pitchFamily="49" charset="0"/>
                <a:cs typeface="Times New Roman" panose="02020603050405020304" pitchFamily="18" charset="0"/>
              </a:rPr>
              <a:t>2    Sales                            active</a:t>
            </a:r>
          </a:p>
          <a:p>
            <a:pPr eaLnBrk="1" hangingPunct="1">
              <a:spcBef>
                <a:spcPct val="0"/>
              </a:spcBef>
              <a:buFontTx/>
              <a:buNone/>
            </a:pPr>
            <a:r>
              <a:rPr lang="en-US" altLang="en-US" sz="1400">
                <a:latin typeface="Courier New" panose="02070309020205020404" pitchFamily="49" charset="0"/>
                <a:cs typeface="Times New Roman" panose="02020603050405020304" pitchFamily="18" charset="0"/>
              </a:rPr>
              <a:t>3    Marketing                        active</a:t>
            </a:r>
          </a:p>
          <a:p>
            <a:pPr eaLnBrk="1" hangingPunct="1">
              <a:spcBef>
                <a:spcPct val="0"/>
              </a:spcBef>
              <a:buFontTx/>
              <a:buNone/>
            </a:pPr>
            <a:r>
              <a:rPr lang="en-US" altLang="en-US" sz="1400">
                <a:latin typeface="Courier New" panose="02070309020205020404" pitchFamily="49" charset="0"/>
                <a:cs typeface="Times New Roman" panose="02020603050405020304" pitchFamily="18" charset="0"/>
              </a:rPr>
              <a:t>4    Accounting                       active</a:t>
            </a:r>
          </a:p>
          <a:p>
            <a:pPr eaLnBrk="1" hangingPunct="1">
              <a:spcBef>
                <a:spcPct val="0"/>
              </a:spcBef>
              <a:spcAft>
                <a:spcPts val="600"/>
              </a:spcAft>
              <a:buFontTx/>
              <a:buNone/>
            </a:pPr>
            <a:r>
              <a:rPr lang="en-US" altLang="en-US" sz="1400">
                <a:latin typeface="Courier New" panose="02070309020205020404" pitchFamily="49" charset="0"/>
                <a:cs typeface="Times New Roman" panose="02020603050405020304" pitchFamily="18" charset="0"/>
              </a:rPr>
              <a:t>[output cut]</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idx="4294967295"/>
          </p:nvPr>
        </p:nvSpPr>
        <p:spPr>
          <a:xfrm>
            <a:off x="2232025" y="34925"/>
            <a:ext cx="4724400" cy="1143000"/>
          </a:xfrm>
        </p:spPr>
        <p:txBody>
          <a:bodyPr/>
          <a:lstStyle/>
          <a:p>
            <a:pPr eaLnBrk="1" hangingPunct="1"/>
            <a:r>
              <a:rPr lang="en-US" altLang="en-US" smtClean="0"/>
              <a:t>View Trunk Ports</a:t>
            </a:r>
          </a:p>
        </p:txBody>
      </p:sp>
      <p:sp>
        <p:nvSpPr>
          <p:cNvPr id="47107" name="Rectangle 3"/>
          <p:cNvSpPr>
            <a:spLocks noChangeArrowheads="1"/>
          </p:cNvSpPr>
          <p:nvPr/>
        </p:nvSpPr>
        <p:spPr bwMode="auto">
          <a:xfrm>
            <a:off x="79375" y="1417638"/>
            <a:ext cx="9029700" cy="424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ts val="600"/>
              </a:spcBef>
              <a:buFontTx/>
              <a:buNone/>
            </a:pPr>
            <a:r>
              <a:rPr lang="en-US" altLang="en-US" sz="1800">
                <a:latin typeface="Courier New" panose="02070309020205020404" pitchFamily="49" charset="0"/>
                <a:cs typeface="Times New Roman" panose="02020603050405020304" pitchFamily="18" charset="0"/>
              </a:rPr>
              <a:t>S1# </a:t>
            </a:r>
            <a:r>
              <a:rPr lang="en-US" altLang="en-US" sz="1800" b="1">
                <a:latin typeface="Courier New" panose="02070309020205020404" pitchFamily="49" charset="0"/>
                <a:cs typeface="Times New Roman" panose="02020603050405020304" pitchFamily="18" charset="0"/>
              </a:rPr>
              <a:t>show interfaces trunk</a:t>
            </a:r>
            <a:endParaRPr lang="en-US" altLang="en-US" sz="1800">
              <a:latin typeface="Courier New" panose="02070309020205020404" pitchFamily="49" charset="0"/>
              <a:cs typeface="Times New Roman" panose="02020603050405020304" pitchFamily="18" charset="0"/>
            </a:endParaRPr>
          </a:p>
          <a:p>
            <a:pPr eaLnBrk="1" hangingPunct="1">
              <a:spcBef>
                <a:spcPct val="0"/>
              </a:spcBef>
              <a:buFontTx/>
              <a:buNone/>
            </a:pPr>
            <a:r>
              <a:rPr lang="en-US" altLang="en-US" sz="1800">
                <a:latin typeface="Courier New" panose="02070309020205020404" pitchFamily="49" charset="0"/>
                <a:cs typeface="Times New Roman" panose="02020603050405020304" pitchFamily="18" charset="0"/>
              </a:rPr>
              <a:t>Port        Mode             Encapsulation  Status        Native vlan</a:t>
            </a:r>
          </a:p>
          <a:p>
            <a:pPr eaLnBrk="1" hangingPunct="1">
              <a:spcBef>
                <a:spcPct val="0"/>
              </a:spcBef>
              <a:buFontTx/>
              <a:buNone/>
            </a:pPr>
            <a:r>
              <a:rPr lang="en-US" altLang="en-US" sz="1800">
                <a:latin typeface="Courier New" panose="02070309020205020404" pitchFamily="49" charset="0"/>
                <a:cs typeface="Times New Roman" panose="02020603050405020304" pitchFamily="18" charset="0"/>
              </a:rPr>
              <a:t>Fa0/15      desirable        n-isl          trunking      1</a:t>
            </a:r>
          </a:p>
          <a:p>
            <a:pPr eaLnBrk="1" hangingPunct="1">
              <a:spcBef>
                <a:spcPct val="0"/>
              </a:spcBef>
              <a:buFontTx/>
              <a:buNone/>
            </a:pPr>
            <a:r>
              <a:rPr lang="en-US" altLang="en-US" sz="1800">
                <a:latin typeface="Courier New" panose="02070309020205020404" pitchFamily="49" charset="0"/>
                <a:cs typeface="Times New Roman" panose="02020603050405020304" pitchFamily="18" charset="0"/>
              </a:rPr>
              <a:t>Fa0/16      desirable        n-isl          trunking      1</a:t>
            </a:r>
          </a:p>
          <a:p>
            <a:pPr eaLnBrk="1" hangingPunct="1">
              <a:spcBef>
                <a:spcPct val="0"/>
              </a:spcBef>
              <a:buFontTx/>
              <a:buNone/>
            </a:pPr>
            <a:r>
              <a:rPr lang="en-US" altLang="en-US" sz="1800">
                <a:latin typeface="Courier New" panose="02070309020205020404" pitchFamily="49" charset="0"/>
                <a:cs typeface="Times New Roman" panose="02020603050405020304" pitchFamily="18" charset="0"/>
              </a:rPr>
              <a:t>Fa0/17      desirable        n-isl          trunking      1</a:t>
            </a:r>
          </a:p>
          <a:p>
            <a:pPr eaLnBrk="1" hangingPunct="1">
              <a:spcBef>
                <a:spcPct val="0"/>
              </a:spcBef>
              <a:buFontTx/>
              <a:buNone/>
            </a:pPr>
            <a:r>
              <a:rPr lang="en-US" altLang="en-US" sz="1800">
                <a:latin typeface="Courier New" panose="02070309020205020404" pitchFamily="49" charset="0"/>
                <a:cs typeface="Times New Roman" panose="02020603050405020304" pitchFamily="18" charset="0"/>
              </a:rPr>
              <a:t>Fa0/18      desirable        n-isl          trunking      1</a:t>
            </a:r>
          </a:p>
          <a:p>
            <a:pPr eaLnBrk="1" hangingPunct="1">
              <a:spcBef>
                <a:spcPct val="0"/>
              </a:spcBef>
              <a:buFontTx/>
              <a:buNone/>
            </a:pPr>
            <a:r>
              <a:rPr lang="en-US" altLang="en-US" sz="1800">
                <a:latin typeface="Courier New" panose="02070309020205020404" pitchFamily="49" charset="0"/>
                <a:cs typeface="Times New Roman" panose="02020603050405020304" pitchFamily="18" charset="0"/>
              </a:rPr>
              <a:t> </a:t>
            </a:r>
          </a:p>
          <a:p>
            <a:pPr eaLnBrk="1" hangingPunct="1">
              <a:spcBef>
                <a:spcPct val="0"/>
              </a:spcBef>
              <a:buFontTx/>
              <a:buNone/>
            </a:pPr>
            <a:r>
              <a:rPr lang="en-US" altLang="en-US" sz="1800">
                <a:latin typeface="Courier New" panose="02070309020205020404" pitchFamily="49" charset="0"/>
                <a:cs typeface="Times New Roman" panose="02020603050405020304" pitchFamily="18" charset="0"/>
              </a:rPr>
              <a:t>Port        Vlans allowed on trunk</a:t>
            </a:r>
          </a:p>
          <a:p>
            <a:pPr eaLnBrk="1" hangingPunct="1">
              <a:spcBef>
                <a:spcPct val="0"/>
              </a:spcBef>
              <a:buFontTx/>
              <a:buNone/>
            </a:pPr>
            <a:r>
              <a:rPr lang="en-US" altLang="en-US" sz="1800">
                <a:latin typeface="Courier New" panose="02070309020205020404" pitchFamily="49" charset="0"/>
                <a:cs typeface="Times New Roman" panose="02020603050405020304" pitchFamily="18" charset="0"/>
              </a:rPr>
              <a:t>Fa0/15      1-4094</a:t>
            </a:r>
          </a:p>
          <a:p>
            <a:pPr eaLnBrk="1" hangingPunct="1">
              <a:spcBef>
                <a:spcPct val="0"/>
              </a:spcBef>
              <a:buFontTx/>
              <a:buNone/>
            </a:pPr>
            <a:r>
              <a:rPr lang="en-US" altLang="en-US" sz="1800">
                <a:latin typeface="Courier New" panose="02070309020205020404" pitchFamily="49" charset="0"/>
                <a:cs typeface="Times New Roman" panose="02020603050405020304" pitchFamily="18" charset="0"/>
              </a:rPr>
              <a:t>Fa0/16      1-4094</a:t>
            </a:r>
          </a:p>
          <a:p>
            <a:pPr eaLnBrk="1" hangingPunct="1">
              <a:spcBef>
                <a:spcPct val="0"/>
              </a:spcBef>
              <a:buFontTx/>
              <a:buNone/>
            </a:pPr>
            <a:r>
              <a:rPr lang="en-US" altLang="en-US" sz="1800">
                <a:latin typeface="Courier New" panose="02070309020205020404" pitchFamily="49" charset="0"/>
                <a:cs typeface="Times New Roman" panose="02020603050405020304" pitchFamily="18" charset="0"/>
              </a:rPr>
              <a:t>Fa0/17      1-4094</a:t>
            </a:r>
          </a:p>
          <a:p>
            <a:pPr eaLnBrk="1" hangingPunct="1">
              <a:spcBef>
                <a:spcPct val="0"/>
              </a:spcBef>
              <a:buFontTx/>
              <a:buNone/>
            </a:pPr>
            <a:r>
              <a:rPr lang="en-US" altLang="en-US" sz="1800">
                <a:latin typeface="Courier New" panose="02070309020205020404" pitchFamily="49" charset="0"/>
                <a:cs typeface="Times New Roman" panose="02020603050405020304" pitchFamily="18" charset="0"/>
              </a:rPr>
              <a:t>Fa0/18      1-4094</a:t>
            </a:r>
          </a:p>
          <a:p>
            <a:pPr eaLnBrk="1" hangingPunct="1">
              <a:spcBef>
                <a:spcPct val="0"/>
              </a:spcBef>
              <a:buFontTx/>
              <a:buNone/>
            </a:pPr>
            <a:r>
              <a:rPr lang="en-US" altLang="en-US" sz="1800">
                <a:latin typeface="Courier New" panose="02070309020205020404" pitchFamily="49" charset="0"/>
                <a:cs typeface="Times New Roman" panose="02020603050405020304" pitchFamily="18" charset="0"/>
              </a:rPr>
              <a:t> </a:t>
            </a:r>
          </a:p>
          <a:p>
            <a:pPr eaLnBrk="1" hangingPunct="1">
              <a:spcBef>
                <a:spcPct val="0"/>
              </a:spcBef>
              <a:spcAft>
                <a:spcPts val="600"/>
              </a:spcAft>
              <a:buFontTx/>
              <a:buNone/>
            </a:pPr>
            <a:r>
              <a:rPr lang="en-US" altLang="en-US" sz="1800">
                <a:latin typeface="Courier New" panose="02070309020205020404" pitchFamily="49" charset="0"/>
                <a:cs typeface="Times New Roman" panose="02020603050405020304" pitchFamily="18" charset="0"/>
              </a:rPr>
              <a:t> [output cut]</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8"/>
          <p:cNvSpPr>
            <a:spLocks noGrp="1" noChangeArrowheads="1"/>
          </p:cNvSpPr>
          <p:nvPr>
            <p:ph type="title"/>
          </p:nvPr>
        </p:nvSpPr>
        <p:spPr>
          <a:xfrm>
            <a:off x="2133600" y="61913"/>
            <a:ext cx="6553200" cy="1143000"/>
          </a:xfrm>
        </p:spPr>
        <p:txBody>
          <a:bodyPr/>
          <a:lstStyle/>
          <a:p>
            <a:pPr eaLnBrk="1" hangingPunct="1"/>
            <a:r>
              <a:rPr lang="en-US" altLang="en-US" smtClean="0"/>
              <a:t>Chapter 11 Objectives</a:t>
            </a:r>
          </a:p>
        </p:txBody>
      </p:sp>
      <p:sp>
        <p:nvSpPr>
          <p:cNvPr id="13315" name="Rectangle 9"/>
          <p:cNvSpPr>
            <a:spLocks noGrp="1" noChangeArrowheads="1"/>
          </p:cNvSpPr>
          <p:nvPr>
            <p:ph type="body" idx="1"/>
          </p:nvPr>
        </p:nvSpPr>
        <p:spPr>
          <a:xfrm>
            <a:off x="2095500" y="838200"/>
            <a:ext cx="6972300" cy="4754563"/>
          </a:xfrm>
        </p:spPr>
        <p:txBody>
          <a:bodyPr/>
          <a:lstStyle/>
          <a:p>
            <a:pPr eaLnBrk="1" hangingPunct="1"/>
            <a:r>
              <a:rPr lang="en-US" altLang="en-US" sz="2400" smtClean="0"/>
              <a:t>The CCENT Topics Covered in this chapter include:</a:t>
            </a:r>
          </a:p>
          <a:p>
            <a:pPr eaLnBrk="1" hangingPunct="1"/>
            <a:r>
              <a:rPr lang="en-US" altLang="en-US" sz="1800" b="1" smtClean="0"/>
              <a:t>2.0 LAN Switching Technologies</a:t>
            </a:r>
          </a:p>
          <a:p>
            <a:pPr eaLnBrk="1" hangingPunct="1"/>
            <a:r>
              <a:rPr lang="en-US" altLang="en-US" sz="1800" smtClean="0"/>
              <a:t>2.4 Configure, verify, and troubleshoot VLANs (normal range)</a:t>
            </a:r>
          </a:p>
          <a:p>
            <a:pPr eaLnBrk="1" hangingPunct="1"/>
            <a:r>
              <a:rPr lang="en-US" altLang="en-US" sz="1800" smtClean="0"/>
              <a:t>spanning multiple switches.</a:t>
            </a:r>
          </a:p>
          <a:p>
            <a:pPr eaLnBrk="1" hangingPunct="1"/>
            <a:r>
              <a:rPr lang="en-US" altLang="en-US" sz="1800" smtClean="0"/>
              <a:t>2.4.a Access ports (data and voice)</a:t>
            </a:r>
          </a:p>
          <a:p>
            <a:pPr eaLnBrk="1" hangingPunct="1"/>
            <a:r>
              <a:rPr lang="en-US" altLang="en-US" sz="1800" smtClean="0"/>
              <a:t>2.4.b Default VLAN</a:t>
            </a:r>
          </a:p>
          <a:p>
            <a:pPr eaLnBrk="1" hangingPunct="1"/>
            <a:r>
              <a:rPr lang="en-US" altLang="en-US" sz="1800" smtClean="0"/>
              <a:t>2.5 Configure, verify, and troubleshoot interswitch</a:t>
            </a:r>
          </a:p>
          <a:p>
            <a:pPr eaLnBrk="1" hangingPunct="1"/>
            <a:r>
              <a:rPr lang="en-US" altLang="en-US" sz="1800" smtClean="0"/>
              <a:t>connectivity.</a:t>
            </a:r>
          </a:p>
          <a:p>
            <a:pPr eaLnBrk="1" hangingPunct="1"/>
            <a:r>
              <a:rPr lang="en-US" altLang="en-US" sz="1800" smtClean="0"/>
              <a:t>2.5.a Trunk ports</a:t>
            </a:r>
          </a:p>
          <a:p>
            <a:pPr eaLnBrk="1" hangingPunct="1"/>
            <a:r>
              <a:rPr lang="en-US" altLang="en-US" sz="1800" smtClean="0"/>
              <a:t>2.5.b 802.1Q</a:t>
            </a:r>
          </a:p>
          <a:p>
            <a:pPr eaLnBrk="1" hangingPunct="1"/>
            <a:r>
              <a:rPr lang="en-US" altLang="en-US" sz="1800" smtClean="0"/>
              <a:t>2.5.c Native VLAN</a:t>
            </a:r>
          </a:p>
          <a:p>
            <a:pPr eaLnBrk="1" hangingPunct="1"/>
            <a:r>
              <a:rPr lang="en-US" altLang="en-US" sz="1800" b="1" smtClean="0"/>
              <a:t>3.0 Routing Technologies</a:t>
            </a:r>
          </a:p>
          <a:p>
            <a:pPr eaLnBrk="1" hangingPunct="1"/>
            <a:r>
              <a:rPr lang="en-US" altLang="en-US" sz="1800" smtClean="0"/>
              <a:t>3.4 Configure, verify, and troubleshoot inter-VLAN routing.</a:t>
            </a:r>
          </a:p>
          <a:p>
            <a:pPr eaLnBrk="1" hangingPunct="1"/>
            <a:r>
              <a:rPr lang="en-US" altLang="en-US" sz="1800" smtClean="0"/>
              <a:t>3.4.a Router on a stick</a:t>
            </a:r>
            <a:endParaRPr lang="en-US" altLang="en-US" smtClean="0"/>
          </a:p>
        </p:txBody>
      </p:sp>
      <p:sp>
        <p:nvSpPr>
          <p:cNvPr id="13316" name="Rectangle 10"/>
          <p:cNvSpPr>
            <a:spLocks noChangeArrowheads="1"/>
          </p:cNvSpPr>
          <p:nvPr/>
        </p:nvSpPr>
        <p:spPr bwMode="auto">
          <a:xfrm>
            <a:off x="7696200" y="62484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spcBef>
                <a:spcPct val="0"/>
              </a:spcBef>
              <a:buFontTx/>
              <a:buNone/>
            </a:pPr>
            <a:fld id="{244A94F6-1FCC-43F7-8FD3-AD7669240BAD}" type="slidenum">
              <a:rPr lang="en-US" altLang="en-US" sz="1400">
                <a:latin typeface="Times" panose="02020603050405020304" pitchFamily="18" charset="0"/>
              </a:rPr>
              <a:pPr algn="r">
                <a:spcBef>
                  <a:spcPct val="0"/>
                </a:spcBef>
                <a:buFontTx/>
                <a:buNone/>
              </a:pPr>
              <a:t>2</a:t>
            </a:fld>
            <a:endParaRPr lang="en-US" altLang="en-US" sz="1400">
              <a:latin typeface="Times" panose="02020603050405020304"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pPr eaLnBrk="1" hangingPunct="1"/>
            <a:r>
              <a:rPr lang="en-US" altLang="en-US" smtClean="0"/>
              <a:t>Configuring Trunk ports</a:t>
            </a:r>
          </a:p>
        </p:txBody>
      </p:sp>
      <p:sp>
        <p:nvSpPr>
          <p:cNvPr id="49155" name="Rectangle 3"/>
          <p:cNvSpPr>
            <a:spLocks noChangeArrowheads="1"/>
          </p:cNvSpPr>
          <p:nvPr/>
        </p:nvSpPr>
        <p:spPr bwMode="auto">
          <a:xfrm>
            <a:off x="2209800" y="2590800"/>
            <a:ext cx="6629400" cy="227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ts val="600"/>
              </a:spcAft>
              <a:buFontTx/>
              <a:buNone/>
            </a:pPr>
            <a:r>
              <a:rPr lang="en-US" altLang="en-US" sz="2000">
                <a:latin typeface="Times New Roman" panose="02020603050405020304" pitchFamily="18" charset="0"/>
                <a:cs typeface="Times New Roman" panose="02020603050405020304" pitchFamily="18" charset="0"/>
              </a:rPr>
              <a:t>The following switch output shows the trunk configuration on interfaces Fa0/15–18 as set to </a:t>
            </a:r>
            <a:r>
              <a:rPr lang="en-US" altLang="en-US" sz="2000">
                <a:latin typeface="Courier New" panose="02070309020205020404" pitchFamily="49" charset="0"/>
                <a:cs typeface="Times New Roman" panose="02020603050405020304" pitchFamily="18" charset="0"/>
              </a:rPr>
              <a:t>trunk</a:t>
            </a:r>
            <a:r>
              <a:rPr lang="en-US" altLang="en-US" sz="2000">
                <a:latin typeface="Times New Roman" panose="02020603050405020304" pitchFamily="18" charset="0"/>
                <a:cs typeface="Times New Roman" panose="02020603050405020304" pitchFamily="18" charset="0"/>
              </a:rPr>
              <a:t>:</a:t>
            </a:r>
          </a:p>
          <a:p>
            <a:pPr eaLnBrk="1" hangingPunct="1">
              <a:spcBef>
                <a:spcPts val="600"/>
              </a:spcBef>
              <a:buFontTx/>
              <a:buNone/>
            </a:pPr>
            <a:r>
              <a:rPr lang="en-US" altLang="en-US" sz="1100">
                <a:latin typeface="Courier New" panose="02070309020205020404" pitchFamily="49" charset="0"/>
                <a:cs typeface="Times New Roman" panose="02020603050405020304" pitchFamily="18" charset="0"/>
              </a:rPr>
              <a:t>S1(config)#</a:t>
            </a:r>
            <a:r>
              <a:rPr lang="en-US" altLang="en-US" sz="1100" b="1">
                <a:latin typeface="Courier New" panose="02070309020205020404" pitchFamily="49" charset="0"/>
                <a:cs typeface="Times New Roman" panose="02020603050405020304" pitchFamily="18" charset="0"/>
              </a:rPr>
              <a:t>int range f0/15-18</a:t>
            </a:r>
            <a:endParaRPr lang="en-US" altLang="en-US" sz="1100">
              <a:latin typeface="Courier New" panose="02070309020205020404" pitchFamily="49" charset="0"/>
              <a:cs typeface="Times New Roman" panose="02020603050405020304" pitchFamily="18" charset="0"/>
            </a:endParaRPr>
          </a:p>
          <a:p>
            <a:pPr eaLnBrk="1" hangingPunct="1">
              <a:spcBef>
                <a:spcPct val="0"/>
              </a:spcBef>
              <a:buFontTx/>
              <a:buNone/>
            </a:pPr>
            <a:r>
              <a:rPr lang="en-US" altLang="en-US" sz="1100">
                <a:latin typeface="Courier New" panose="02070309020205020404" pitchFamily="49" charset="0"/>
                <a:cs typeface="Times New Roman" panose="02020603050405020304" pitchFamily="18" charset="0"/>
              </a:rPr>
              <a:t>S1(config-if-range)#</a:t>
            </a:r>
            <a:r>
              <a:rPr lang="en-US" altLang="en-US" sz="1100" b="1">
                <a:latin typeface="Courier New" panose="02070309020205020404" pitchFamily="49" charset="0"/>
                <a:cs typeface="Times New Roman" panose="02020603050405020304" pitchFamily="18" charset="0"/>
              </a:rPr>
              <a:t>switchport trunk encapsulation dot1q</a:t>
            </a:r>
            <a:endParaRPr lang="en-US" altLang="en-US" sz="1100">
              <a:latin typeface="Courier New" panose="02070309020205020404" pitchFamily="49" charset="0"/>
              <a:cs typeface="Times New Roman" panose="02020603050405020304" pitchFamily="18" charset="0"/>
            </a:endParaRPr>
          </a:p>
          <a:p>
            <a:pPr eaLnBrk="1" hangingPunct="1">
              <a:spcBef>
                <a:spcPct val="0"/>
              </a:spcBef>
              <a:spcAft>
                <a:spcPts val="600"/>
              </a:spcAft>
              <a:buFontTx/>
              <a:buNone/>
            </a:pPr>
            <a:r>
              <a:rPr lang="en-US" altLang="en-US" sz="1100">
                <a:latin typeface="Courier New" panose="02070309020205020404" pitchFamily="49" charset="0"/>
                <a:cs typeface="Times New Roman" panose="02020603050405020304" pitchFamily="18" charset="0"/>
              </a:rPr>
              <a:t>S1(config-if-range)#</a:t>
            </a:r>
            <a:r>
              <a:rPr lang="en-US" altLang="en-US" sz="1100" b="1">
                <a:latin typeface="Courier New" panose="02070309020205020404" pitchFamily="49" charset="0"/>
                <a:cs typeface="Times New Roman" panose="02020603050405020304" pitchFamily="18" charset="0"/>
              </a:rPr>
              <a:t>switchport mode trunk</a:t>
            </a:r>
            <a:endParaRPr lang="en-US" altLang="en-US" sz="1100">
              <a:latin typeface="Courier New" panose="02070309020205020404" pitchFamily="49" charset="0"/>
              <a:cs typeface="Times New Roman" panose="02020603050405020304" pitchFamily="18" charset="0"/>
            </a:endParaRPr>
          </a:p>
          <a:p>
            <a:pPr eaLnBrk="1" hangingPunct="1">
              <a:spcBef>
                <a:spcPct val="0"/>
              </a:spcBef>
              <a:buFontTx/>
              <a:buNone/>
            </a:pPr>
            <a:r>
              <a:rPr lang="en-US" altLang="en-US" sz="1800">
                <a:latin typeface="Times New Roman" panose="02020603050405020304" pitchFamily="18" charset="0"/>
                <a:cs typeface="Times New Roman" panose="02020603050405020304" pitchFamily="18" charset="0"/>
              </a:rPr>
              <a:t>If you have a switch that only runs the 802.1q encapsulation method, then you wouldn’t use the encapsulation command as I did in the preceding output. </a:t>
            </a:r>
            <a:endParaRPr lang="en-US" altLang="en-US" sz="180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idx="4294967295"/>
          </p:nvPr>
        </p:nvSpPr>
        <p:spPr>
          <a:xfrm>
            <a:off x="2228850" y="0"/>
            <a:ext cx="5257800" cy="1143000"/>
          </a:xfrm>
        </p:spPr>
        <p:txBody>
          <a:bodyPr/>
          <a:lstStyle/>
          <a:p>
            <a:pPr eaLnBrk="1" hangingPunct="1"/>
            <a:r>
              <a:rPr lang="en-US" altLang="en-US" smtClean="0"/>
              <a:t>Assigning access ports</a:t>
            </a:r>
          </a:p>
        </p:txBody>
      </p:sp>
      <p:sp>
        <p:nvSpPr>
          <p:cNvPr id="51203" name="Rectangle 3"/>
          <p:cNvSpPr>
            <a:spLocks noChangeArrowheads="1"/>
          </p:cNvSpPr>
          <p:nvPr/>
        </p:nvSpPr>
        <p:spPr bwMode="auto">
          <a:xfrm>
            <a:off x="304800" y="1219200"/>
            <a:ext cx="8839200" cy="527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 typeface="Arial" panose="020B0604020202020204" pitchFamily="34" charset="0"/>
              <a:buNone/>
            </a:pPr>
            <a:r>
              <a:rPr lang="en-US" altLang="en-US" sz="1800"/>
              <a:t>S3#</a:t>
            </a:r>
            <a:r>
              <a:rPr lang="en-US" altLang="en-US" sz="1800" b="1"/>
              <a:t>config t</a:t>
            </a:r>
          </a:p>
          <a:p>
            <a:pPr>
              <a:buFont typeface="Arial" panose="020B0604020202020204" pitchFamily="34" charset="0"/>
              <a:buNone/>
            </a:pPr>
            <a:r>
              <a:rPr lang="en-US" altLang="en-US" sz="1800"/>
              <a:t>S3(config)#</a:t>
            </a:r>
            <a:r>
              <a:rPr lang="en-US" altLang="en-US" sz="1800" b="1"/>
              <a:t>int fa0/3</a:t>
            </a:r>
            <a:endParaRPr lang="en-US" altLang="en-US" sz="1800">
              <a:latin typeface="Courier New" panose="02070309020205020404" pitchFamily="49" charset="0"/>
              <a:cs typeface="Times New Roman" panose="02020603050405020304" pitchFamily="18" charset="0"/>
            </a:endParaRPr>
          </a:p>
          <a:p>
            <a:pPr eaLnBrk="1" hangingPunct="1">
              <a:spcBef>
                <a:spcPts val="600"/>
              </a:spcBef>
              <a:buFontTx/>
              <a:buNone/>
            </a:pPr>
            <a:r>
              <a:rPr lang="en-US" altLang="en-US" sz="1800">
                <a:latin typeface="Courier New" panose="02070309020205020404" pitchFamily="49" charset="0"/>
                <a:cs typeface="Times New Roman" panose="02020603050405020304" pitchFamily="18" charset="0"/>
              </a:rPr>
              <a:t>S3(config-if)#</a:t>
            </a:r>
            <a:r>
              <a:rPr lang="en-US" altLang="en-US" sz="1800" b="1">
                <a:latin typeface="Courier New" panose="02070309020205020404" pitchFamily="49" charset="0"/>
                <a:cs typeface="Times New Roman" panose="02020603050405020304" pitchFamily="18" charset="0"/>
              </a:rPr>
              <a:t>switchport mode ?</a:t>
            </a:r>
            <a:endParaRPr lang="en-US" altLang="en-US" sz="1800">
              <a:latin typeface="Courier New" panose="02070309020205020404" pitchFamily="49" charset="0"/>
              <a:cs typeface="Times New Roman" panose="02020603050405020304" pitchFamily="18" charset="0"/>
            </a:endParaRPr>
          </a:p>
          <a:p>
            <a:pPr eaLnBrk="1" hangingPunct="1">
              <a:spcBef>
                <a:spcPct val="0"/>
              </a:spcBef>
              <a:buFontTx/>
              <a:buNone/>
            </a:pPr>
            <a:r>
              <a:rPr lang="en-US" altLang="en-US" sz="1800">
                <a:latin typeface="Courier New" panose="02070309020205020404" pitchFamily="49" charset="0"/>
                <a:cs typeface="Times New Roman" panose="02020603050405020304" pitchFamily="18" charset="0"/>
              </a:rPr>
              <a:t>    access        Set trunking mode to ACCESS unconditionally</a:t>
            </a:r>
          </a:p>
          <a:p>
            <a:pPr eaLnBrk="1" hangingPunct="1">
              <a:spcBef>
                <a:spcPct val="0"/>
              </a:spcBef>
              <a:buFontTx/>
              <a:buNone/>
            </a:pPr>
            <a:r>
              <a:rPr lang="en-US" altLang="en-US" sz="1800">
                <a:latin typeface="Courier New" panose="02070309020205020404" pitchFamily="49" charset="0"/>
                <a:cs typeface="Times New Roman" panose="02020603050405020304" pitchFamily="18" charset="0"/>
              </a:rPr>
              <a:t>  dot1q-tunnel  set trunking mode to TUNNEL unconditionally</a:t>
            </a:r>
          </a:p>
          <a:p>
            <a:pPr eaLnBrk="1" hangingPunct="1">
              <a:spcBef>
                <a:spcPct val="0"/>
              </a:spcBef>
              <a:buFontTx/>
              <a:buNone/>
            </a:pPr>
            <a:r>
              <a:rPr lang="en-US" altLang="en-US" sz="1800">
                <a:latin typeface="Courier New" panose="02070309020205020404" pitchFamily="49" charset="0"/>
                <a:cs typeface="Times New Roman" panose="02020603050405020304" pitchFamily="18" charset="0"/>
              </a:rPr>
              <a:t>  dynamic       Set trunking mode to dynamically negotiate access or trunk mode</a:t>
            </a:r>
          </a:p>
          <a:p>
            <a:pPr eaLnBrk="1" hangingPunct="1">
              <a:spcBef>
                <a:spcPct val="0"/>
              </a:spcBef>
              <a:buFontTx/>
              <a:buNone/>
            </a:pPr>
            <a:r>
              <a:rPr lang="en-US" altLang="en-US" sz="1800">
                <a:latin typeface="Courier New" panose="02070309020205020404" pitchFamily="49" charset="0"/>
                <a:cs typeface="Times New Roman" panose="02020603050405020304" pitchFamily="18" charset="0"/>
              </a:rPr>
              <a:t>  private-vlan  Set private-vlan mode</a:t>
            </a:r>
          </a:p>
          <a:p>
            <a:pPr eaLnBrk="1" hangingPunct="1">
              <a:spcBef>
                <a:spcPct val="0"/>
              </a:spcBef>
              <a:buFontTx/>
              <a:buNone/>
            </a:pPr>
            <a:r>
              <a:rPr lang="en-US" altLang="en-US" sz="1800">
                <a:latin typeface="Courier New" panose="02070309020205020404" pitchFamily="49" charset="0"/>
                <a:cs typeface="Times New Roman" panose="02020603050405020304" pitchFamily="18" charset="0"/>
              </a:rPr>
              <a:t>  trunk         Set trunking mode to TRUNK unconditionally</a:t>
            </a:r>
          </a:p>
          <a:p>
            <a:pPr eaLnBrk="1" hangingPunct="1">
              <a:spcBef>
                <a:spcPct val="0"/>
              </a:spcBef>
              <a:buFontTx/>
              <a:buNone/>
            </a:pPr>
            <a:r>
              <a:rPr lang="en-US" altLang="en-US" sz="1800">
                <a:latin typeface="Courier New" panose="02070309020205020404" pitchFamily="49" charset="0"/>
                <a:cs typeface="Times New Roman" panose="02020603050405020304" pitchFamily="18" charset="0"/>
              </a:rPr>
              <a:t> </a:t>
            </a:r>
          </a:p>
          <a:p>
            <a:pPr eaLnBrk="1" hangingPunct="1">
              <a:spcBef>
                <a:spcPct val="0"/>
              </a:spcBef>
              <a:buFontTx/>
              <a:buNone/>
            </a:pPr>
            <a:r>
              <a:rPr lang="en-US" altLang="en-US" sz="1800">
                <a:latin typeface="Courier New" panose="02070309020205020404" pitchFamily="49" charset="0"/>
                <a:cs typeface="Times New Roman" panose="02020603050405020304" pitchFamily="18" charset="0"/>
              </a:rPr>
              <a:t>S3(config-if)#</a:t>
            </a:r>
            <a:r>
              <a:rPr lang="en-US" altLang="en-US" sz="1800" b="1">
                <a:latin typeface="Courier New" panose="02070309020205020404" pitchFamily="49" charset="0"/>
                <a:cs typeface="Times New Roman" panose="02020603050405020304" pitchFamily="18" charset="0"/>
              </a:rPr>
              <a:t>switchport mode access</a:t>
            </a:r>
            <a:endParaRPr lang="en-US" altLang="en-US" sz="1800">
              <a:latin typeface="Courier New" panose="02070309020205020404" pitchFamily="49" charset="0"/>
              <a:cs typeface="Times New Roman" panose="02020603050405020304" pitchFamily="18" charset="0"/>
            </a:endParaRPr>
          </a:p>
          <a:p>
            <a:pPr eaLnBrk="1" hangingPunct="1">
              <a:spcBef>
                <a:spcPct val="0"/>
              </a:spcBef>
              <a:spcAft>
                <a:spcPts val="600"/>
              </a:spcAft>
              <a:buFontTx/>
              <a:buNone/>
            </a:pPr>
            <a:r>
              <a:rPr lang="en-US" altLang="en-US" sz="1800">
                <a:latin typeface="Courier New" panose="02070309020205020404" pitchFamily="49" charset="0"/>
                <a:cs typeface="Times New Roman" panose="02020603050405020304" pitchFamily="18" charset="0"/>
              </a:rPr>
              <a:t>S3(config-if)#</a:t>
            </a:r>
            <a:r>
              <a:rPr lang="en-US" altLang="en-US" sz="1800" b="1">
                <a:latin typeface="Courier New" panose="02070309020205020404" pitchFamily="49" charset="0"/>
                <a:cs typeface="Times New Roman" panose="02020603050405020304" pitchFamily="18" charset="0"/>
              </a:rPr>
              <a:t>switchport access vlan 3</a:t>
            </a:r>
          </a:p>
          <a:p>
            <a:pPr eaLnBrk="1" hangingPunct="1">
              <a:spcBef>
                <a:spcPct val="0"/>
              </a:spcBef>
              <a:spcAft>
                <a:spcPts val="600"/>
              </a:spcAft>
              <a:buFontTx/>
              <a:buNone/>
            </a:pPr>
            <a:endParaRPr lang="en-US" altLang="en-US" sz="1800">
              <a:latin typeface="Courier New" panose="02070309020205020404" pitchFamily="49" charset="0"/>
              <a:cs typeface="Times New Roman" panose="02020603050405020304" pitchFamily="18" charset="0"/>
            </a:endParaRPr>
          </a:p>
          <a:p>
            <a:pPr eaLnBrk="1" hangingPunct="1">
              <a:spcBef>
                <a:spcPct val="0"/>
              </a:spcBef>
              <a:buFontTx/>
              <a:buNone/>
            </a:pPr>
            <a:r>
              <a:rPr lang="en-US" altLang="en-US" sz="2800">
                <a:latin typeface="Times New Roman" panose="02020603050405020304" pitchFamily="18" charset="0"/>
                <a:cs typeface="Times New Roman" panose="02020603050405020304" pitchFamily="18" charset="0"/>
              </a:rPr>
              <a:t>By starting with the </a:t>
            </a:r>
            <a:r>
              <a:rPr lang="en-US" altLang="en-US" sz="2800">
                <a:latin typeface="Courier New" panose="02070309020205020404" pitchFamily="49" charset="0"/>
                <a:cs typeface="Times New Roman" panose="02020603050405020304" pitchFamily="18" charset="0"/>
              </a:rPr>
              <a:t>switchport mode access</a:t>
            </a:r>
            <a:r>
              <a:rPr lang="en-US" altLang="en-US" sz="2800">
                <a:latin typeface="Times New Roman" panose="02020603050405020304" pitchFamily="18" charset="0"/>
                <a:cs typeface="Times New Roman" panose="02020603050405020304" pitchFamily="18" charset="0"/>
              </a:rPr>
              <a:t> command, you’re telling the switch that this is a nontrunking layer 2 port. </a:t>
            </a:r>
            <a:endParaRPr lang="en-US" altLang="en-US" sz="160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4"/>
          <p:cNvSpPr>
            <a:spLocks noChangeArrowheads="1"/>
          </p:cNvSpPr>
          <p:nvPr/>
        </p:nvSpPr>
        <p:spPr bwMode="auto">
          <a:xfrm>
            <a:off x="2133600" y="4648200"/>
            <a:ext cx="6477000" cy="90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ts val="600"/>
              </a:spcBef>
              <a:buNone/>
            </a:pPr>
            <a:r>
              <a:rPr lang="en-US" sz="2400" b="1" dirty="0" smtClean="0"/>
              <a:t>which subnets are being used?</a:t>
            </a:r>
            <a:endParaRPr lang="en-US" altLang="en-US" sz="2400" b="1" dirty="0" smtClean="0"/>
          </a:p>
          <a:p>
            <a:pPr eaLnBrk="1" hangingPunct="1">
              <a:spcBef>
                <a:spcPts val="600"/>
              </a:spcBef>
              <a:buFontTx/>
              <a:buNone/>
            </a:pPr>
            <a:r>
              <a:rPr lang="en-US" sz="2400" b="1" dirty="0" smtClean="0"/>
              <a:t>what are the hosts' IP addresses?</a:t>
            </a:r>
            <a:endParaRPr lang="en-US" altLang="en-US" sz="2400" b="1" dirty="0" smtClean="0">
              <a:latin typeface="Courier New" panose="02070309020205020404" pitchFamily="49"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2095500" y="0"/>
            <a:ext cx="6972300" cy="4161477"/>
          </a:xfrm>
          <a:prstGeom prst="rect">
            <a:avLst/>
          </a:prstGeom>
        </p:spPr>
      </p:pic>
      <p:pic>
        <p:nvPicPr>
          <p:cNvPr id="5" name="Picture 4"/>
          <p:cNvPicPr>
            <a:picLocks noChangeAspect="1"/>
          </p:cNvPicPr>
          <p:nvPr/>
        </p:nvPicPr>
        <p:blipFill>
          <a:blip r:embed="rId4"/>
          <a:stretch>
            <a:fillRect/>
          </a:stretch>
        </p:blipFill>
        <p:spPr>
          <a:xfrm>
            <a:off x="2438400" y="5791200"/>
            <a:ext cx="3579638" cy="762000"/>
          </a:xfrm>
          <a:prstGeom prst="rect">
            <a:avLst/>
          </a:prstGeom>
        </p:spPr>
      </p:pic>
    </p:spTree>
    <p:extLst>
      <p:ext uri="{BB962C8B-B14F-4D97-AF65-F5344CB8AC3E}">
        <p14:creationId xmlns:p14="http://schemas.microsoft.com/office/powerpoint/2010/main" val="6538927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stretch>
            <a:fillRect/>
          </a:stretch>
        </p:blipFill>
        <p:spPr>
          <a:xfrm>
            <a:off x="2600325" y="0"/>
            <a:ext cx="5781675" cy="4657725"/>
          </a:xfrm>
          <a:prstGeom prst="rect">
            <a:avLst/>
          </a:prstGeom>
        </p:spPr>
      </p:pic>
      <p:sp>
        <p:nvSpPr>
          <p:cNvPr id="7" name="Rectangle 6"/>
          <p:cNvSpPr/>
          <p:nvPr/>
        </p:nvSpPr>
        <p:spPr>
          <a:xfrm>
            <a:off x="2286000" y="4791670"/>
            <a:ext cx="6096000" cy="1815882"/>
          </a:xfrm>
          <a:prstGeom prst="rect">
            <a:avLst/>
          </a:prstGeom>
        </p:spPr>
        <p:txBody>
          <a:bodyPr wrap="square">
            <a:spAutoFit/>
          </a:bodyPr>
          <a:lstStyle/>
          <a:p>
            <a:r>
              <a:rPr lang="en-US" sz="1600" b="0" i="0" u="none" strike="noStrike" baseline="0" dirty="0" smtClean="0">
                <a:solidFill>
                  <a:srgbClr val="000000"/>
                </a:solidFill>
                <a:latin typeface="SabonLTStd-Roman"/>
              </a:rPr>
              <a:t>When looking at this diagram, keep in mind that these three</a:t>
            </a:r>
            <a:r>
              <a:rPr lang="en-US" sz="1600" b="0" i="0" u="none" strike="noStrike" dirty="0" smtClean="0">
                <a:solidFill>
                  <a:srgbClr val="000000"/>
                </a:solidFill>
                <a:latin typeface="SabonLTStd-Roman"/>
              </a:rPr>
              <a:t> </a:t>
            </a:r>
            <a:r>
              <a:rPr lang="en-US" sz="1600" b="0" i="0" u="none" strike="noStrike" baseline="0" dirty="0" smtClean="0">
                <a:solidFill>
                  <a:srgbClr val="000000"/>
                </a:solidFill>
                <a:latin typeface="SabonLTStd-Roman"/>
              </a:rPr>
              <a:t>factors are what Cisco</a:t>
            </a:r>
            <a:r>
              <a:rPr lang="en-US" sz="1600" b="0" i="0" u="none" strike="noStrike" dirty="0" smtClean="0">
                <a:solidFill>
                  <a:srgbClr val="000000"/>
                </a:solidFill>
                <a:latin typeface="SabonLTStd-Roman"/>
              </a:rPr>
              <a:t> </a:t>
            </a:r>
            <a:r>
              <a:rPr lang="en-US" sz="1600" b="0" i="0" u="none" strike="noStrike" baseline="0" dirty="0" smtClean="0">
                <a:solidFill>
                  <a:srgbClr val="000000"/>
                </a:solidFill>
                <a:latin typeface="SabonLTStd-Roman"/>
              </a:rPr>
              <a:t>expects you to know:</a:t>
            </a:r>
          </a:p>
          <a:p>
            <a:endParaRPr lang="en-US" sz="1600" b="0" i="0" u="none" strike="noStrike" baseline="0" dirty="0" smtClean="0">
              <a:solidFill>
                <a:srgbClr val="000000"/>
              </a:solidFill>
              <a:latin typeface="SabonLTStd-Roman"/>
            </a:endParaRPr>
          </a:p>
          <a:p>
            <a:r>
              <a:rPr lang="en-US" sz="1600" b="0" i="0" u="none" strike="noStrike" baseline="0" dirty="0" smtClean="0">
                <a:solidFill>
                  <a:srgbClr val="000000"/>
                </a:solidFill>
                <a:latin typeface="SabonLTStd-Roman"/>
              </a:rPr>
              <a:t>The router is connected to the switch using </a:t>
            </a:r>
            <a:r>
              <a:rPr lang="en-US" sz="1600" b="0" i="0" u="none" strike="noStrike" baseline="0" dirty="0" err="1" smtClean="0">
                <a:solidFill>
                  <a:srgbClr val="000000"/>
                </a:solidFill>
                <a:latin typeface="SabonLTStd-Roman"/>
              </a:rPr>
              <a:t>subinterfaces</a:t>
            </a:r>
            <a:r>
              <a:rPr lang="en-US" sz="1600" b="0" i="0" u="none" strike="noStrike" baseline="0" dirty="0" smtClean="0">
                <a:solidFill>
                  <a:srgbClr val="000000"/>
                </a:solidFill>
                <a:latin typeface="SabonLTStd-Roman"/>
              </a:rPr>
              <a:t>.</a:t>
            </a:r>
          </a:p>
          <a:p>
            <a:r>
              <a:rPr lang="en-US" sz="1600" b="0" i="0" u="none" strike="noStrike" baseline="0" dirty="0" smtClean="0">
                <a:solidFill>
                  <a:srgbClr val="000000"/>
                </a:solidFill>
                <a:latin typeface="SabonLTStd-Roman"/>
              </a:rPr>
              <a:t>The switch port connecting to the router is a trunk port.</a:t>
            </a:r>
          </a:p>
          <a:p>
            <a:r>
              <a:rPr lang="en-US" sz="1600" b="0" i="0" u="none" strike="noStrike" baseline="0" dirty="0" smtClean="0">
                <a:solidFill>
                  <a:srgbClr val="000000"/>
                </a:solidFill>
                <a:latin typeface="SabonLTStd-Roman"/>
              </a:rPr>
              <a:t>The switch ports connecting to the clients and the hub are access ports, not trunk ports.</a:t>
            </a:r>
            <a:endParaRPr lang="en-US" sz="1600" dirty="0"/>
          </a:p>
        </p:txBody>
      </p:sp>
      <p:graphicFrame>
        <p:nvGraphicFramePr>
          <p:cNvPr id="8" name="Object 7"/>
          <p:cNvGraphicFramePr>
            <a:graphicFrameLocks noChangeAspect="1"/>
          </p:cNvGraphicFramePr>
          <p:nvPr>
            <p:extLst>
              <p:ext uri="{D42A27DB-BD31-4B8C-83A1-F6EECF244321}">
                <p14:modId xmlns:p14="http://schemas.microsoft.com/office/powerpoint/2010/main" val="3622327014"/>
              </p:ext>
            </p:extLst>
          </p:nvPr>
        </p:nvGraphicFramePr>
        <p:xfrm>
          <a:off x="854780" y="2328862"/>
          <a:ext cx="3924300" cy="3152775"/>
        </p:xfrm>
        <a:graphic>
          <a:graphicData uri="http://schemas.openxmlformats.org/presentationml/2006/ole">
            <mc:AlternateContent xmlns:mc="http://schemas.openxmlformats.org/markup-compatibility/2006">
              <mc:Choice xmlns:v="urn:schemas-microsoft-com:vml" Requires="v">
                <p:oleObj spid="_x0000_s68614" name="Bitmap Image" r:id="rId5" imgW="3924360" imgH="3152880" progId="Paint.Picture">
                  <p:embed/>
                </p:oleObj>
              </mc:Choice>
              <mc:Fallback>
                <p:oleObj name="Bitmap Image" r:id="rId5" imgW="3924360" imgH="3152880" progId="Paint.Picture">
                  <p:embed/>
                  <p:pic>
                    <p:nvPicPr>
                      <p:cNvPr id="0" name=""/>
                      <p:cNvPicPr/>
                      <p:nvPr/>
                    </p:nvPicPr>
                    <p:blipFill>
                      <a:blip r:embed="rId6"/>
                      <a:stretch>
                        <a:fillRect/>
                      </a:stretch>
                    </p:blipFill>
                    <p:spPr>
                      <a:xfrm>
                        <a:off x="854780" y="2328862"/>
                        <a:ext cx="3924300" cy="3152775"/>
                      </a:xfrm>
                      <a:prstGeom prst="rect">
                        <a:avLst/>
                      </a:prstGeom>
                    </p:spPr>
                  </p:pic>
                </p:oleObj>
              </mc:Fallback>
            </mc:AlternateContent>
          </a:graphicData>
        </a:graphic>
      </p:graphicFrame>
      <p:pic>
        <p:nvPicPr>
          <p:cNvPr id="9" name="Picture 8"/>
          <p:cNvPicPr>
            <a:picLocks noChangeAspect="1"/>
          </p:cNvPicPr>
          <p:nvPr/>
        </p:nvPicPr>
        <p:blipFill>
          <a:blip r:embed="rId7"/>
          <a:stretch>
            <a:fillRect/>
          </a:stretch>
        </p:blipFill>
        <p:spPr>
          <a:xfrm>
            <a:off x="3048000" y="1591051"/>
            <a:ext cx="5724882" cy="5016501"/>
          </a:xfrm>
          <a:prstGeom prst="rect">
            <a:avLst/>
          </a:prstGeom>
        </p:spPr>
      </p:pic>
    </p:spTree>
    <p:extLst>
      <p:ext uri="{BB962C8B-B14F-4D97-AF65-F5344CB8AC3E}">
        <p14:creationId xmlns:p14="http://schemas.microsoft.com/office/powerpoint/2010/main" val="4287368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1000" fill="hold"/>
                                        <p:tgtEl>
                                          <p:spTgt spid="9"/>
                                        </p:tgtEl>
                                        <p:attrNameLst>
                                          <p:attrName>ppt_w</p:attrName>
                                        </p:attrNameLst>
                                      </p:cBhvr>
                                      <p:tavLst>
                                        <p:tav tm="0">
                                          <p:val>
                                            <p:fltVal val="0"/>
                                          </p:val>
                                        </p:tav>
                                        <p:tav tm="100000">
                                          <p:val>
                                            <p:strVal val="#ppt_w"/>
                                          </p:val>
                                        </p:tav>
                                      </p:tavLst>
                                    </p:anim>
                                    <p:anim calcmode="lin" valueType="num">
                                      <p:cBhvr>
                                        <p:cTn id="13" dur="1000" fill="hold"/>
                                        <p:tgtEl>
                                          <p:spTgt spid="9"/>
                                        </p:tgtEl>
                                        <p:attrNameLst>
                                          <p:attrName>ppt_h</p:attrName>
                                        </p:attrNameLst>
                                      </p:cBhvr>
                                      <p:tavLst>
                                        <p:tav tm="0">
                                          <p:val>
                                            <p:fltVal val="0"/>
                                          </p:val>
                                        </p:tav>
                                        <p:tav tm="100000">
                                          <p:val>
                                            <p:strVal val="#ppt_h"/>
                                          </p:val>
                                        </p:tav>
                                      </p:tavLst>
                                    </p:anim>
                                    <p:anim calcmode="lin" valueType="num">
                                      <p:cBhvr>
                                        <p:cTn id="14" dur="1000" fill="hold"/>
                                        <p:tgtEl>
                                          <p:spTgt spid="9"/>
                                        </p:tgtEl>
                                        <p:attrNameLst>
                                          <p:attrName>style.rotation</p:attrName>
                                        </p:attrNameLst>
                                      </p:cBhvr>
                                      <p:tavLst>
                                        <p:tav tm="0">
                                          <p:val>
                                            <p:fltVal val="90"/>
                                          </p:val>
                                        </p:tav>
                                        <p:tav tm="100000">
                                          <p:val>
                                            <p:fltVal val="0"/>
                                          </p:val>
                                        </p:tav>
                                      </p:tavLst>
                                    </p:anim>
                                    <p:animEffect transition="in" filter="fade">
                                      <p:cBhvr>
                                        <p:cTn id="1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4"/>
          <p:cNvSpPr>
            <a:spLocks noChangeArrowheads="1"/>
          </p:cNvSpPr>
          <p:nvPr/>
        </p:nvSpPr>
        <p:spPr bwMode="auto">
          <a:xfrm>
            <a:off x="2133600" y="5483423"/>
            <a:ext cx="6477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ts val="600"/>
              </a:spcBef>
              <a:buFontTx/>
              <a:buNone/>
            </a:pPr>
            <a:r>
              <a:rPr lang="en-US" sz="2400" dirty="0" smtClean="0"/>
              <a:t>What would your router and switch configurations be based on these IP addresses? </a:t>
            </a:r>
            <a:endParaRPr lang="en-US" altLang="en-US" sz="2400" dirty="0"/>
          </a:p>
        </p:txBody>
      </p:sp>
      <p:pic>
        <p:nvPicPr>
          <p:cNvPr id="5" name="Picture 4"/>
          <p:cNvPicPr>
            <a:picLocks noChangeAspect="1"/>
          </p:cNvPicPr>
          <p:nvPr/>
        </p:nvPicPr>
        <p:blipFill>
          <a:blip r:embed="rId3"/>
          <a:stretch>
            <a:fillRect/>
          </a:stretch>
        </p:blipFill>
        <p:spPr>
          <a:xfrm>
            <a:off x="3038475" y="247650"/>
            <a:ext cx="4276725" cy="4781550"/>
          </a:xfrm>
          <a:prstGeom prst="rect">
            <a:avLst/>
          </a:prstGeom>
        </p:spPr>
      </p:pic>
      <p:pic>
        <p:nvPicPr>
          <p:cNvPr id="6" name="Picture 5"/>
          <p:cNvPicPr>
            <a:picLocks noChangeAspect="1"/>
          </p:cNvPicPr>
          <p:nvPr/>
        </p:nvPicPr>
        <p:blipFill>
          <a:blip r:embed="rId4"/>
          <a:stretch>
            <a:fillRect/>
          </a:stretch>
        </p:blipFill>
        <p:spPr>
          <a:xfrm>
            <a:off x="257175" y="3200400"/>
            <a:ext cx="5562600" cy="2419350"/>
          </a:xfrm>
          <a:prstGeom prst="rect">
            <a:avLst/>
          </a:prstGeom>
        </p:spPr>
      </p:pic>
    </p:spTree>
    <p:extLst>
      <p:ext uri="{BB962C8B-B14F-4D97-AF65-F5344CB8AC3E}">
        <p14:creationId xmlns:p14="http://schemas.microsoft.com/office/powerpoint/2010/main" val="589076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4"/>
          <p:cNvSpPr>
            <a:spLocks noChangeArrowheads="1"/>
          </p:cNvSpPr>
          <p:nvPr/>
        </p:nvSpPr>
        <p:spPr bwMode="auto">
          <a:xfrm>
            <a:off x="2286000" y="5077361"/>
            <a:ext cx="6477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ts val="600"/>
              </a:spcBef>
              <a:buFontTx/>
              <a:buNone/>
            </a:pPr>
            <a:r>
              <a:rPr lang="en-US" sz="2000" dirty="0" smtClean="0"/>
              <a:t>In Figure 11-15 there are two VLANs, plus the management VLAN 1. By looking at the router configuration: What's the IP address, subnet mask, and default gateway of Host A? Use the last IP address in the range for Host A's address. </a:t>
            </a:r>
            <a:endParaRPr lang="en-US" altLang="en-US" sz="2000" dirty="0"/>
          </a:p>
        </p:txBody>
      </p:sp>
      <p:pic>
        <p:nvPicPr>
          <p:cNvPr id="4" name="Picture 3"/>
          <p:cNvPicPr>
            <a:picLocks noChangeAspect="1"/>
          </p:cNvPicPr>
          <p:nvPr/>
        </p:nvPicPr>
        <p:blipFill>
          <a:blip r:embed="rId3"/>
          <a:stretch>
            <a:fillRect/>
          </a:stretch>
        </p:blipFill>
        <p:spPr>
          <a:xfrm>
            <a:off x="2486527" y="0"/>
            <a:ext cx="5895473" cy="4572000"/>
          </a:xfrm>
          <a:prstGeom prst="rect">
            <a:avLst/>
          </a:prstGeom>
        </p:spPr>
      </p:pic>
    </p:spTree>
    <p:extLst>
      <p:ext uri="{BB962C8B-B14F-4D97-AF65-F5344CB8AC3E}">
        <p14:creationId xmlns:p14="http://schemas.microsoft.com/office/powerpoint/2010/main" val="2150235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Autofit/>
          </a:bodyPr>
          <a:lstStyle/>
          <a:p>
            <a:pPr eaLnBrk="1" fontAlgn="auto" hangingPunct="1">
              <a:spcAft>
                <a:spcPts val="0"/>
              </a:spcAft>
              <a:defRPr/>
            </a:pPr>
            <a:r>
              <a:rPr lang="en-US" sz="3600" dirty="0"/>
              <a:t>Figure 11.16: Inter-VLAN routing with a multilayer switch</a:t>
            </a:r>
          </a:p>
        </p:txBody>
      </p:sp>
      <p:sp>
        <p:nvSpPr>
          <p:cNvPr id="53251" name="Rectangle 4"/>
          <p:cNvSpPr>
            <a:spLocks noChangeArrowheads="1"/>
          </p:cNvSpPr>
          <p:nvPr/>
        </p:nvSpPr>
        <p:spPr bwMode="auto">
          <a:xfrm>
            <a:off x="2133600" y="4648200"/>
            <a:ext cx="6477000"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ts val="600"/>
              </a:spcBef>
              <a:buFontTx/>
              <a:buNone/>
            </a:pPr>
            <a:r>
              <a:rPr lang="en-US" altLang="en-US" sz="1400">
                <a:latin typeface="Courier New" panose="02070309020205020404" pitchFamily="49" charset="0"/>
                <a:cs typeface="Times New Roman" panose="02020603050405020304" pitchFamily="18" charset="0"/>
              </a:rPr>
              <a:t>config)#</a:t>
            </a:r>
            <a:r>
              <a:rPr lang="en-US" altLang="en-US" sz="1400" b="1">
                <a:latin typeface="Courier New" panose="02070309020205020404" pitchFamily="49" charset="0"/>
                <a:cs typeface="Times New Roman" panose="02020603050405020304" pitchFamily="18" charset="0"/>
              </a:rPr>
              <a:t>ip routing</a:t>
            </a:r>
            <a:endParaRPr lang="en-US" altLang="en-US" sz="1400">
              <a:latin typeface="Courier New" panose="02070309020205020404" pitchFamily="49" charset="0"/>
              <a:cs typeface="Times New Roman" panose="02020603050405020304" pitchFamily="18" charset="0"/>
            </a:endParaRPr>
          </a:p>
          <a:p>
            <a:pPr eaLnBrk="1" hangingPunct="1">
              <a:spcBef>
                <a:spcPct val="0"/>
              </a:spcBef>
              <a:buFontTx/>
              <a:buNone/>
            </a:pPr>
            <a:r>
              <a:rPr lang="en-US" altLang="en-US" sz="1400">
                <a:latin typeface="Courier New" panose="02070309020205020404" pitchFamily="49" charset="0"/>
                <a:cs typeface="Times New Roman" panose="02020603050405020304" pitchFamily="18" charset="0"/>
              </a:rPr>
              <a:t>S1(config)#</a:t>
            </a:r>
            <a:r>
              <a:rPr lang="en-US" altLang="en-US" sz="1400" b="1">
                <a:latin typeface="Courier New" panose="02070309020205020404" pitchFamily="49" charset="0"/>
                <a:cs typeface="Times New Roman" panose="02020603050405020304" pitchFamily="18" charset="0"/>
              </a:rPr>
              <a:t>int vlan 10</a:t>
            </a:r>
            <a:endParaRPr lang="en-US" altLang="en-US" sz="1400">
              <a:latin typeface="Courier New" panose="02070309020205020404" pitchFamily="49" charset="0"/>
              <a:cs typeface="Times New Roman" panose="02020603050405020304" pitchFamily="18" charset="0"/>
            </a:endParaRPr>
          </a:p>
          <a:p>
            <a:pPr eaLnBrk="1" hangingPunct="1">
              <a:spcBef>
                <a:spcPct val="0"/>
              </a:spcBef>
              <a:buFontTx/>
              <a:buNone/>
            </a:pPr>
            <a:r>
              <a:rPr lang="en-US" altLang="en-US" sz="1400">
                <a:latin typeface="Courier New" panose="02070309020205020404" pitchFamily="49" charset="0"/>
                <a:cs typeface="Times New Roman" panose="02020603050405020304" pitchFamily="18" charset="0"/>
              </a:rPr>
              <a:t>S1(config-if)#</a:t>
            </a:r>
            <a:r>
              <a:rPr lang="en-US" altLang="en-US" sz="1400" b="1">
                <a:latin typeface="Courier New" panose="02070309020205020404" pitchFamily="49" charset="0"/>
                <a:cs typeface="Times New Roman" panose="02020603050405020304" pitchFamily="18" charset="0"/>
              </a:rPr>
              <a:t>ip address 192.168.10.1 255.255.255.0</a:t>
            </a:r>
            <a:endParaRPr lang="en-US" altLang="en-US" sz="1400">
              <a:latin typeface="Courier New" panose="02070309020205020404" pitchFamily="49" charset="0"/>
              <a:cs typeface="Times New Roman" panose="02020603050405020304" pitchFamily="18" charset="0"/>
            </a:endParaRPr>
          </a:p>
          <a:p>
            <a:pPr eaLnBrk="1" hangingPunct="1">
              <a:spcBef>
                <a:spcPct val="0"/>
              </a:spcBef>
              <a:buFontTx/>
              <a:buNone/>
            </a:pPr>
            <a:r>
              <a:rPr lang="en-US" altLang="en-US" sz="1400">
                <a:latin typeface="Courier New" panose="02070309020205020404" pitchFamily="49" charset="0"/>
                <a:cs typeface="Times New Roman" panose="02020603050405020304" pitchFamily="18" charset="0"/>
              </a:rPr>
              <a:t>S1(config-if)#</a:t>
            </a:r>
            <a:r>
              <a:rPr lang="en-US" altLang="en-US" sz="1400" b="1">
                <a:latin typeface="Courier New" panose="02070309020205020404" pitchFamily="49" charset="0"/>
                <a:cs typeface="Times New Roman" panose="02020603050405020304" pitchFamily="18" charset="0"/>
              </a:rPr>
              <a:t>int vlan 20</a:t>
            </a:r>
            <a:endParaRPr lang="en-US" altLang="en-US" sz="1400">
              <a:latin typeface="Courier New" panose="02070309020205020404" pitchFamily="49" charset="0"/>
              <a:cs typeface="Times New Roman" panose="02020603050405020304" pitchFamily="18" charset="0"/>
            </a:endParaRPr>
          </a:p>
          <a:p>
            <a:pPr eaLnBrk="1" hangingPunct="1">
              <a:spcBef>
                <a:spcPct val="0"/>
              </a:spcBef>
              <a:spcAft>
                <a:spcPts val="600"/>
              </a:spcAft>
              <a:buFontTx/>
              <a:buNone/>
            </a:pPr>
            <a:r>
              <a:rPr lang="en-US" altLang="en-US" sz="1400">
                <a:latin typeface="Courier New" panose="02070309020205020404" pitchFamily="49" charset="0"/>
                <a:cs typeface="Times New Roman" panose="02020603050405020304" pitchFamily="18" charset="0"/>
              </a:rPr>
              <a:t>S1(config-if)#</a:t>
            </a:r>
            <a:r>
              <a:rPr lang="en-US" altLang="en-US" sz="1400" b="1">
                <a:latin typeface="Courier New" panose="02070309020205020404" pitchFamily="49" charset="0"/>
                <a:cs typeface="Times New Roman" panose="02020603050405020304" pitchFamily="18" charset="0"/>
              </a:rPr>
              <a:t>ip address 192.168.20.1 255.255.255.0</a:t>
            </a:r>
            <a:endParaRPr lang="en-US" altLang="en-US" sz="1400">
              <a:latin typeface="Courier New" panose="02070309020205020404" pitchFamily="49" charset="0"/>
              <a:cs typeface="Times New Roman" panose="02020603050405020304" pitchFamily="18" charset="0"/>
            </a:endParaRPr>
          </a:p>
          <a:p>
            <a:pPr eaLnBrk="1" hangingPunct="1">
              <a:spcBef>
                <a:spcPct val="0"/>
              </a:spcBef>
              <a:buFontTx/>
              <a:buNone/>
            </a:pPr>
            <a:r>
              <a:rPr lang="en-US" altLang="en-US" sz="2000">
                <a:latin typeface="Times New Roman" panose="02020603050405020304" pitchFamily="18" charset="0"/>
                <a:cs typeface="Times New Roman" panose="02020603050405020304" pitchFamily="18" charset="0"/>
              </a:rPr>
              <a:t>Set your hosts to the IP address associated to their VLAN, and that’s all it takes! </a:t>
            </a:r>
            <a:endParaRPr lang="en-US" altLang="en-US" sz="2000"/>
          </a:p>
        </p:txBody>
      </p:sp>
      <p:pic>
        <p:nvPicPr>
          <p:cNvPr id="3" name="Picture 2"/>
          <p:cNvPicPr>
            <a:picLocks noChangeAspect="1"/>
          </p:cNvPicPr>
          <p:nvPr/>
        </p:nvPicPr>
        <p:blipFill>
          <a:blip r:embed="rId3"/>
          <a:stretch>
            <a:fillRect/>
          </a:stretch>
        </p:blipFill>
        <p:spPr>
          <a:xfrm>
            <a:off x="2654379" y="1521400"/>
            <a:ext cx="5346622" cy="297440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8" name="Rectangle 8"/>
          <p:cNvSpPr>
            <a:spLocks noGrp="1" noChangeArrowheads="1"/>
          </p:cNvSpPr>
          <p:nvPr>
            <p:ph type="title"/>
          </p:nvPr>
        </p:nvSpPr>
        <p:spPr>
          <a:xfrm>
            <a:off x="2133600" y="274638"/>
            <a:ext cx="6553200" cy="1143000"/>
          </a:xfrm>
        </p:spPr>
        <p:txBody>
          <a:bodyPr rtlCol="0">
            <a:normAutofit fontScale="90000"/>
          </a:bodyPr>
          <a:lstStyle/>
          <a:p>
            <a:pPr eaLnBrk="1" fontAlgn="auto" hangingPunct="1">
              <a:spcAft>
                <a:spcPts val="0"/>
              </a:spcAft>
              <a:defRPr/>
            </a:pPr>
            <a:r>
              <a:rPr lang="en-US" smtClean="0"/>
              <a:t>Written Labs and Review Questions</a:t>
            </a:r>
          </a:p>
        </p:txBody>
      </p:sp>
      <p:sp>
        <p:nvSpPr>
          <p:cNvPr id="55299" name="Rectangle 9"/>
          <p:cNvSpPr>
            <a:spLocks noGrp="1" noChangeArrowheads="1"/>
          </p:cNvSpPr>
          <p:nvPr>
            <p:ph type="body" idx="1"/>
          </p:nvPr>
        </p:nvSpPr>
        <p:spPr>
          <a:xfrm>
            <a:off x="2362200" y="1600200"/>
            <a:ext cx="6324600" cy="4525963"/>
          </a:xfrm>
        </p:spPr>
        <p:txBody>
          <a:bodyPr/>
          <a:lstStyle/>
          <a:p>
            <a:pPr lvl="1" eaLnBrk="1" hangingPunct="1"/>
            <a:r>
              <a:rPr lang="en-US" altLang="en-US" sz="2400" smtClean="0"/>
              <a:t>Read through the Exam Essentials section together in class.</a:t>
            </a:r>
          </a:p>
          <a:p>
            <a:pPr lvl="1" eaLnBrk="1" hangingPunct="1"/>
            <a:r>
              <a:rPr lang="en-US" altLang="en-US" sz="2400" smtClean="0"/>
              <a:t>Open your books and go through all the written labs and the review questions.</a:t>
            </a:r>
          </a:p>
          <a:p>
            <a:pPr lvl="1" eaLnBrk="1" hangingPunct="1"/>
            <a:r>
              <a:rPr lang="en-US" altLang="en-US" sz="2400" smtClean="0"/>
              <a:t>Review the answers in class.</a:t>
            </a:r>
          </a:p>
        </p:txBody>
      </p:sp>
      <p:sp>
        <p:nvSpPr>
          <p:cNvPr id="55300" name="Rectangle 11"/>
          <p:cNvSpPr>
            <a:spLocks noChangeArrowheads="1"/>
          </p:cNvSpPr>
          <p:nvPr/>
        </p:nvSpPr>
        <p:spPr bwMode="auto">
          <a:xfrm>
            <a:off x="7696200" y="62484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spcBef>
                <a:spcPct val="0"/>
              </a:spcBef>
              <a:buFontTx/>
              <a:buNone/>
            </a:pPr>
            <a:fld id="{7F9EBA21-239C-4563-B8C8-5536D27F3E54}" type="slidenum">
              <a:rPr lang="en-US" altLang="en-US" sz="1400">
                <a:latin typeface="Times" panose="02020603050405020304" pitchFamily="18" charset="0"/>
              </a:rPr>
              <a:pPr algn="r">
                <a:spcBef>
                  <a:spcPct val="0"/>
                </a:spcBef>
                <a:buFontTx/>
                <a:buNone/>
              </a:pPr>
              <a:t>27</a:t>
            </a:fld>
            <a:endParaRPr lang="en-US" altLang="en-US" sz="1400">
              <a:latin typeface="Times" panose="02020603050405020304" pitchFamily="18" charset="0"/>
            </a:endParaRPr>
          </a:p>
        </p:txBody>
      </p:sp>
      <p:sp>
        <p:nvSpPr>
          <p:cNvPr id="55301" name="Rectangle 12"/>
          <p:cNvSpPr>
            <a:spLocks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en-US" altLang="en-US" sz="1400">
              <a:latin typeface="Times" panose="02020603050405020304"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a:t>Figure 11.1: Flat network structure</a:t>
            </a:r>
          </a:p>
        </p:txBody>
      </p:sp>
      <p:pic>
        <p:nvPicPr>
          <p:cNvPr id="14339"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a:fillRect/>
          </a:stretch>
        </p:blipFill>
        <p:spPr>
          <a:xfrm>
            <a:off x="2590800" y="1676400"/>
            <a:ext cx="5257800" cy="3313113"/>
          </a:xfrm>
        </p:spPr>
      </p:pic>
      <p:sp>
        <p:nvSpPr>
          <p:cNvPr id="14340" name="Rectangle 4"/>
          <p:cNvSpPr>
            <a:spLocks noChangeArrowheads="1"/>
          </p:cNvSpPr>
          <p:nvPr/>
        </p:nvSpPr>
        <p:spPr bwMode="auto">
          <a:xfrm>
            <a:off x="2286000" y="5181600"/>
            <a:ext cx="4572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Times New Roman" panose="02020603050405020304" pitchFamily="18" charset="0"/>
                <a:cs typeface="Times New Roman" panose="02020603050405020304" pitchFamily="18" charset="0"/>
              </a:rPr>
              <a:t>With this configuration, every broadcast packet transmitted is seen by every device on the network regardless of whether the device needs to receive that data or not.</a:t>
            </a:r>
            <a:endParaRPr lang="en-US" altLang="en-US" sz="180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a:t>Figure 11.2: The benefit of a switched network</a:t>
            </a:r>
          </a:p>
        </p:txBody>
      </p:sp>
      <p:pic>
        <p:nvPicPr>
          <p:cNvPr id="16387"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a:fillRect/>
          </a:stretch>
        </p:blipFill>
        <p:spPr>
          <a:xfrm>
            <a:off x="2971800" y="1676400"/>
            <a:ext cx="4724400" cy="2976563"/>
          </a:xfrm>
        </p:spPr>
      </p:pic>
      <p:sp>
        <p:nvSpPr>
          <p:cNvPr id="16388" name="Rectangle 4"/>
          <p:cNvSpPr>
            <a:spLocks noChangeArrowheads="1"/>
          </p:cNvSpPr>
          <p:nvPr/>
        </p:nvSpPr>
        <p:spPr bwMode="auto">
          <a:xfrm>
            <a:off x="2125663" y="4800600"/>
            <a:ext cx="51816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spcAft>
                <a:spcPts val="600"/>
              </a:spcAft>
              <a:buFontTx/>
              <a:buNone/>
            </a:pPr>
            <a:r>
              <a:rPr lang="en-US" altLang="en-US" sz="1800">
                <a:latin typeface="Times New Roman" panose="02020603050405020304" pitchFamily="18" charset="0"/>
                <a:cs typeface="Times New Roman" panose="02020603050405020304" pitchFamily="18" charset="0"/>
              </a:rPr>
              <a:t>Figure 11.2 pictures a switched network and shows Host A sending a frame with Host D as its destination. Clearly, the important factor here is that the frame is only forwarded out the port where Host D is located.</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a:t>Figure 11.3: One switch, one LAN: Before VLANs, there was no separation between hosts.</a:t>
            </a:r>
          </a:p>
        </p:txBody>
      </p:sp>
      <p:pic>
        <p:nvPicPr>
          <p:cNvPr id="18435"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a:fillRect/>
          </a:stretch>
        </p:blipFill>
        <p:spPr>
          <a:xfrm>
            <a:off x="3505200" y="1981200"/>
            <a:ext cx="3505200" cy="3032125"/>
          </a:xfrm>
        </p:spPr>
      </p:pic>
      <p:sp>
        <p:nvSpPr>
          <p:cNvPr id="18436" name="Rectangle 4"/>
          <p:cNvSpPr>
            <a:spLocks noChangeArrowheads="1"/>
          </p:cNvSpPr>
          <p:nvPr/>
        </p:nvSpPr>
        <p:spPr bwMode="auto">
          <a:xfrm>
            <a:off x="2362200" y="5267325"/>
            <a:ext cx="601980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Times New Roman" panose="02020603050405020304" pitchFamily="18" charset="0"/>
                <a:cs typeface="Times New Roman" panose="02020603050405020304" pitchFamily="18" charset="0"/>
              </a:rPr>
              <a:t>Figure 11.3 shows all hosts in this very small company connected to one switch, meaning all hosts will receive all frames, which is the default behavior of all switches.</a:t>
            </a:r>
            <a:endParaRPr lang="en-US" altLang="en-US" sz="180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0938" y="990600"/>
            <a:ext cx="6705600" cy="1325563"/>
          </a:xfrm>
        </p:spPr>
        <p:txBody>
          <a:bodyPr rtlCol="0">
            <a:normAutofit fontScale="90000"/>
          </a:bodyPr>
          <a:lstStyle/>
          <a:p>
            <a:pPr eaLnBrk="1" fontAlgn="auto" hangingPunct="1">
              <a:spcAft>
                <a:spcPts val="0"/>
              </a:spcAft>
              <a:defRPr/>
            </a:pPr>
            <a:r>
              <a:rPr lang="en-US" dirty="0"/>
              <a:t>Figure 11.4: One switch, two virtual LANs (</a:t>
            </a:r>
            <a:r>
              <a:rPr lang="en-US" i="1" dirty="0"/>
              <a:t>logical</a:t>
            </a:r>
            <a:r>
              <a:rPr lang="en-US" dirty="0"/>
              <a:t> separation between hosts): </a:t>
            </a:r>
            <a:r>
              <a:rPr lang="en-US" dirty="0" smtClean="0"/>
              <a:t/>
            </a:r>
            <a:br>
              <a:rPr lang="en-US" dirty="0" smtClean="0"/>
            </a:br>
            <a:r>
              <a:rPr lang="en-US" sz="3100" dirty="0" smtClean="0"/>
              <a:t>Still </a:t>
            </a:r>
            <a:r>
              <a:rPr lang="en-US" sz="3100" dirty="0"/>
              <a:t>physically one switch, but this switch acts as many separate devices.</a:t>
            </a:r>
          </a:p>
        </p:txBody>
      </p:sp>
      <p:pic>
        <p:nvPicPr>
          <p:cNvPr id="20483"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a:fillRect/>
          </a:stretch>
        </p:blipFill>
        <p:spPr>
          <a:xfrm>
            <a:off x="3124200" y="3281363"/>
            <a:ext cx="4343400" cy="2128837"/>
          </a:xfrm>
        </p:spPr>
      </p:pic>
      <p:sp>
        <p:nvSpPr>
          <p:cNvPr id="20484" name="Rectangle 4"/>
          <p:cNvSpPr>
            <a:spLocks noChangeArrowheads="1"/>
          </p:cNvSpPr>
          <p:nvPr/>
        </p:nvSpPr>
        <p:spPr bwMode="auto">
          <a:xfrm>
            <a:off x="2133600" y="5791200"/>
            <a:ext cx="69929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Times New Roman" panose="02020603050405020304" pitchFamily="18" charset="0"/>
                <a:cs typeface="Times New Roman" panose="02020603050405020304" pitchFamily="18" charset="0"/>
              </a:rPr>
              <a:t>In Figure 11.4, I configured the switch to be two separate LANs, two subnets, two broadcast domains, two VLANs—they all mean the same thing—without buying another switch. </a:t>
            </a:r>
            <a:endParaRPr lang="en-US" altLang="en-US" sz="180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152400"/>
            <a:ext cx="6400800" cy="715963"/>
          </a:xfrm>
        </p:spPr>
        <p:txBody>
          <a:bodyPr rtlCol="0">
            <a:normAutofit fontScale="90000"/>
          </a:bodyPr>
          <a:lstStyle/>
          <a:p>
            <a:pPr eaLnBrk="1" fontAlgn="auto" hangingPunct="1">
              <a:spcAft>
                <a:spcPts val="0"/>
              </a:spcAft>
              <a:defRPr/>
            </a:pPr>
            <a:r>
              <a:rPr lang="en-US" dirty="0"/>
              <a:t>Figure 11.5: Access ports</a:t>
            </a:r>
          </a:p>
        </p:txBody>
      </p:sp>
      <p:pic>
        <p:nvPicPr>
          <p:cNvPr id="22531"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a:fillRect/>
          </a:stretch>
        </p:blipFill>
        <p:spPr>
          <a:xfrm>
            <a:off x="3200400" y="914400"/>
            <a:ext cx="5029200" cy="3648075"/>
          </a:xfrm>
        </p:spPr>
      </p:pic>
      <p:sp>
        <p:nvSpPr>
          <p:cNvPr id="22532" name="Rectangle 4"/>
          <p:cNvSpPr>
            <a:spLocks noChangeArrowheads="1"/>
          </p:cNvSpPr>
          <p:nvPr/>
        </p:nvSpPr>
        <p:spPr bwMode="auto">
          <a:xfrm>
            <a:off x="2057400" y="4343400"/>
            <a:ext cx="6858000"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9144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ts val="1200"/>
              </a:spcBef>
              <a:buFontTx/>
              <a:buNone/>
            </a:pPr>
            <a:r>
              <a:rPr lang="en-US" altLang="en-US" sz="2000" b="1">
                <a:cs typeface="Times New Roman" panose="02020603050405020304" pitchFamily="18" charset="0"/>
              </a:rPr>
              <a:t>Access ports</a:t>
            </a:r>
          </a:p>
          <a:p>
            <a:pPr eaLnBrk="1" hangingPunct="1">
              <a:spcBef>
                <a:spcPct val="0"/>
              </a:spcBef>
              <a:buFontTx/>
              <a:buNone/>
            </a:pPr>
            <a:r>
              <a:rPr lang="en-US" altLang="en-US" sz="1800">
                <a:latin typeface="Times New Roman" panose="02020603050405020304" pitchFamily="18" charset="0"/>
                <a:cs typeface="Times New Roman" panose="02020603050405020304" pitchFamily="18" charset="0"/>
              </a:rPr>
              <a:t>An </a:t>
            </a:r>
            <a:r>
              <a:rPr lang="en-US" altLang="en-US" sz="1800" i="1">
                <a:latin typeface="Times New Roman" panose="02020603050405020304" pitchFamily="18" charset="0"/>
                <a:cs typeface="Times New Roman" panose="02020603050405020304" pitchFamily="18" charset="0"/>
              </a:rPr>
              <a:t>access port</a:t>
            </a:r>
            <a:r>
              <a:rPr lang="en-US" altLang="en-US" sz="1800">
                <a:latin typeface="Times New Roman" panose="02020603050405020304" pitchFamily="18" charset="0"/>
                <a:cs typeface="Times New Roman" panose="02020603050405020304" pitchFamily="18" charset="0"/>
              </a:rPr>
              <a:t> belongs to and carries the traffic of only one VLAN. Traffic is both received and sent in native formats with no VLAN information (tagging) whatsoever. Anything arriving on an access port is simply assumed to belong to the VLAN assigned to the port.  Because an access port doesn’t look at the source address, tagged traffic—a frame with added VLAN information—can be correctly forwarded and received only on trunk ports. </a:t>
            </a:r>
            <a:endParaRPr lang="en-US" altLang="en-US" sz="180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2362200" y="0"/>
            <a:ext cx="6400800" cy="1143000"/>
          </a:xfrm>
        </p:spPr>
        <p:txBody>
          <a:bodyPr/>
          <a:lstStyle/>
          <a:p>
            <a:r>
              <a:rPr lang="en-US" altLang="en-US" smtClean="0"/>
              <a:t>Access Ports</a:t>
            </a:r>
          </a:p>
        </p:txBody>
      </p:sp>
      <p:sp>
        <p:nvSpPr>
          <p:cNvPr id="24579" name="Content Placeholder 2"/>
          <p:cNvSpPr>
            <a:spLocks noGrp="1"/>
          </p:cNvSpPr>
          <p:nvPr>
            <p:ph idx="1"/>
          </p:nvPr>
        </p:nvSpPr>
        <p:spPr>
          <a:xfrm>
            <a:off x="2286000" y="1066800"/>
            <a:ext cx="6400800" cy="5562600"/>
          </a:xfrm>
        </p:spPr>
        <p:txBody>
          <a:bodyPr/>
          <a:lstStyle/>
          <a:p>
            <a:r>
              <a:rPr lang="en-US" altLang="en-US" sz="2400" smtClean="0"/>
              <a:t>An </a:t>
            </a:r>
            <a:r>
              <a:rPr lang="en-US" altLang="en-US" sz="2400" i="1" smtClean="0"/>
              <a:t>access port </a:t>
            </a:r>
            <a:r>
              <a:rPr lang="en-US" altLang="en-US" sz="2400" smtClean="0"/>
              <a:t>belongs to and carries the traffic of only one VLAN.</a:t>
            </a:r>
          </a:p>
          <a:p>
            <a:r>
              <a:rPr lang="en-US" altLang="en-US" sz="2400" smtClean="0"/>
              <a:t>Because an access port doesn’t look at the source address, a frame with added VLAN information—can be correctly forwarded and received only on trunk ports.</a:t>
            </a:r>
          </a:p>
          <a:p>
            <a:r>
              <a:rPr lang="en-US" altLang="en-US" sz="2400" smtClean="0"/>
              <a:t>Any device attached to an </a:t>
            </a:r>
            <a:r>
              <a:rPr lang="en-US" altLang="en-US" sz="2400" i="1" smtClean="0"/>
              <a:t>access link </a:t>
            </a:r>
            <a:r>
              <a:rPr lang="en-US" altLang="en-US" sz="2400" smtClean="0"/>
              <a:t>is unaware of a VLAN membership—the device just assumes it’s part of some broadcast domain. </a:t>
            </a:r>
          </a:p>
          <a:p>
            <a:r>
              <a:rPr lang="en-US" altLang="en-US" sz="2400" smtClean="0"/>
              <a:t>You can only create a switch port to be either an access port or a trunk port—not both.</a:t>
            </a:r>
          </a:p>
          <a:p>
            <a:r>
              <a:rPr lang="en-US" altLang="en-US" sz="2400" smtClean="0"/>
              <a:t>a physical port belongs to only one VLAN if it’s an access port or all VLANs if it’s a trunk port.</a:t>
            </a:r>
          </a:p>
          <a:p>
            <a:endParaRPr lang="en-US" altLang="en-US" sz="2000"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eaLnBrk="1" hangingPunct="1"/>
            <a:r>
              <a:rPr lang="en-US" altLang="en-US" sz="2800" smtClean="0"/>
              <a:t>Figure 11.6: VLANs can span across multiple switches by using trunk links, which carry traffic for multiple VLANs.</a:t>
            </a:r>
          </a:p>
        </p:txBody>
      </p:sp>
      <p:sp>
        <p:nvSpPr>
          <p:cNvPr id="26627" name="Rectangle 4"/>
          <p:cNvSpPr>
            <a:spLocks noChangeArrowheads="1"/>
          </p:cNvSpPr>
          <p:nvPr/>
        </p:nvSpPr>
        <p:spPr bwMode="auto">
          <a:xfrm>
            <a:off x="2057400" y="2133600"/>
            <a:ext cx="2362200"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ts val="1200"/>
              </a:spcBef>
              <a:buFontTx/>
              <a:buNone/>
            </a:pPr>
            <a:r>
              <a:rPr lang="en-US" altLang="en-US" sz="2000" b="1">
                <a:cs typeface="Times New Roman" panose="02020603050405020304" pitchFamily="18" charset="0"/>
              </a:rPr>
              <a:t>Trunk ports</a:t>
            </a:r>
          </a:p>
          <a:p>
            <a:pPr eaLnBrk="1" hangingPunct="1">
              <a:spcBef>
                <a:spcPct val="0"/>
              </a:spcBef>
              <a:spcAft>
                <a:spcPts val="600"/>
              </a:spcAft>
              <a:buFontTx/>
              <a:buNone/>
            </a:pPr>
            <a:r>
              <a:rPr lang="en-US" altLang="en-US" sz="1800">
                <a:latin typeface="Times New Roman" panose="02020603050405020304" pitchFamily="18" charset="0"/>
                <a:cs typeface="Times New Roman" panose="02020603050405020304" pitchFamily="18" charset="0"/>
              </a:rPr>
              <a:t>A </a:t>
            </a:r>
            <a:r>
              <a:rPr lang="en-US" altLang="en-US" sz="1800" i="1">
                <a:latin typeface="Times New Roman" panose="02020603050405020304" pitchFamily="18" charset="0"/>
                <a:cs typeface="Times New Roman" panose="02020603050405020304" pitchFamily="18" charset="0"/>
              </a:rPr>
              <a:t>trunk link</a:t>
            </a:r>
            <a:r>
              <a:rPr lang="en-US" altLang="en-US" sz="1800">
                <a:latin typeface="Times New Roman" panose="02020603050405020304" pitchFamily="18" charset="0"/>
                <a:cs typeface="Times New Roman" panose="02020603050405020304" pitchFamily="18" charset="0"/>
              </a:rPr>
              <a:t> is a 100, 1000, or 10000 Mbps point-to-point link between two switches, between a switch and router, or even between a switch and server, and it carries the traffic of multiple VLANs—from 1 to 4,094 VLANs at a time. But the amount is really only up to 1,001 unless you’re going with something called extended VLANs.</a:t>
            </a:r>
          </a:p>
        </p:txBody>
      </p:sp>
      <p:grpSp>
        <p:nvGrpSpPr>
          <p:cNvPr id="26628" name="Group 42"/>
          <p:cNvGrpSpPr>
            <a:grpSpLocks/>
          </p:cNvGrpSpPr>
          <p:nvPr/>
        </p:nvGrpSpPr>
        <p:grpSpPr bwMode="auto">
          <a:xfrm>
            <a:off x="4090988" y="2193925"/>
            <a:ext cx="4991100" cy="3825875"/>
            <a:chOff x="267154" y="862130"/>
            <a:chExt cx="8533946" cy="5662750"/>
          </a:xfrm>
        </p:grpSpPr>
        <p:sp>
          <p:nvSpPr>
            <p:cNvPr id="26629" name="TextBox 8"/>
            <p:cNvSpPr txBox="1">
              <a:spLocks noChangeArrowheads="1"/>
            </p:cNvSpPr>
            <p:nvPr/>
          </p:nvSpPr>
          <p:spPr bwMode="auto">
            <a:xfrm>
              <a:off x="6462021" y="2221023"/>
              <a:ext cx="2001895"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latin typeface="Arial" panose="020B0604020202020204" pitchFamily="34" charset="0"/>
                </a:rPr>
                <a:t>Trunk Link</a:t>
              </a:r>
            </a:p>
          </p:txBody>
        </p:sp>
        <p:pic>
          <p:nvPicPr>
            <p:cNvPr id="26630" name="Picture 2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7154" y="862130"/>
              <a:ext cx="6565622" cy="875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1" name="TextBox 8"/>
            <p:cNvSpPr txBox="1">
              <a:spLocks noChangeArrowheads="1"/>
            </p:cNvSpPr>
            <p:nvPr/>
          </p:nvSpPr>
          <p:spPr bwMode="auto">
            <a:xfrm>
              <a:off x="1255525" y="4753880"/>
              <a:ext cx="1688511" cy="40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400">
                  <a:latin typeface="Arial" panose="020B0604020202020204" pitchFamily="34" charset="0"/>
                </a:rPr>
                <a:t>Access Port</a:t>
              </a:r>
            </a:p>
          </p:txBody>
        </p:sp>
        <p:pic>
          <p:nvPicPr>
            <p:cNvPr id="26632" name="Picture 2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35478" y="3906188"/>
              <a:ext cx="6565622" cy="870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633" name="Straight Connector 28"/>
            <p:cNvCxnSpPr>
              <a:cxnSpLocks noChangeShapeType="1"/>
            </p:cNvCxnSpPr>
            <p:nvPr/>
          </p:nvCxnSpPr>
          <p:spPr bwMode="auto">
            <a:xfrm>
              <a:off x="5714701" y="1390602"/>
              <a:ext cx="1946965" cy="3102296"/>
            </a:xfrm>
            <a:prstGeom prst="line">
              <a:avLst/>
            </a:prstGeom>
            <a:noFill/>
            <a:ln w="104775" algn="ctr">
              <a:solidFill>
                <a:srgbClr val="FF0000"/>
              </a:solidFill>
              <a:round/>
              <a:headEnd/>
              <a:tailEnd/>
            </a:ln>
            <a:extLst>
              <a:ext uri="{909E8E84-426E-40DD-AFC4-6F175D3DCCD1}">
                <a14:hiddenFill xmlns:a14="http://schemas.microsoft.com/office/drawing/2010/main">
                  <a:noFill/>
                </a14:hiddenFill>
              </a:ext>
            </a:extLst>
          </p:spPr>
        </p:cxnSp>
        <p:cxnSp>
          <p:nvCxnSpPr>
            <p:cNvPr id="30" name="Straight Connector 29"/>
            <p:cNvCxnSpPr/>
            <p:nvPr/>
          </p:nvCxnSpPr>
          <p:spPr bwMode="auto">
            <a:xfrm>
              <a:off x="4401123" y="4685074"/>
              <a:ext cx="0" cy="1109053"/>
            </a:xfrm>
            <a:prstGeom prst="line">
              <a:avLst/>
            </a:prstGeom>
            <a:ln w="79375">
              <a:solidFill>
                <a:schemeClr val="accent1">
                  <a:lumMod val="75000"/>
                </a:schemeClr>
              </a:solidFill>
              <a:headEnd type="none" w="med" len="med"/>
              <a:tailEnd type="none" w="med" len="med"/>
            </a:ln>
          </p:spPr>
          <p:style>
            <a:lnRef idx="3">
              <a:schemeClr val="dk1"/>
            </a:lnRef>
            <a:fillRef idx="0">
              <a:schemeClr val="dk1"/>
            </a:fillRef>
            <a:effectRef idx="2">
              <a:schemeClr val="dk1"/>
            </a:effectRef>
            <a:fontRef idx="minor">
              <a:schemeClr val="tx1"/>
            </a:fontRef>
          </p:style>
        </p:cxnSp>
        <p:pic>
          <p:nvPicPr>
            <p:cNvPr id="26635" name="Picture 3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23393" y="5116531"/>
              <a:ext cx="1038111" cy="1038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6" name="TextBox 31"/>
            <p:cNvSpPr txBox="1">
              <a:spLocks noChangeArrowheads="1"/>
            </p:cNvSpPr>
            <p:nvPr/>
          </p:nvSpPr>
          <p:spPr bwMode="auto">
            <a:xfrm>
              <a:off x="4199085" y="6210948"/>
              <a:ext cx="686726"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600" b="1">
                  <a:solidFill>
                    <a:srgbClr val="00B050"/>
                  </a:solidFill>
                  <a:ea typeface="Calibri" panose="020F0502020204030204" pitchFamily="34" charset="0"/>
                  <a:cs typeface="Calibri" panose="020F0502020204030204" pitchFamily="34" charset="0"/>
                </a:rPr>
                <a:t>SALES</a:t>
              </a:r>
            </a:p>
          </p:txBody>
        </p:sp>
        <p:cxnSp>
          <p:nvCxnSpPr>
            <p:cNvPr id="33" name="Straight Connector 32"/>
            <p:cNvCxnSpPr/>
            <p:nvPr/>
          </p:nvCxnSpPr>
          <p:spPr bwMode="auto">
            <a:xfrm>
              <a:off x="5934736" y="4656878"/>
              <a:ext cx="0" cy="1109053"/>
            </a:xfrm>
            <a:prstGeom prst="line">
              <a:avLst/>
            </a:prstGeom>
            <a:ln w="79375">
              <a:solidFill>
                <a:schemeClr val="accent1">
                  <a:lumMod val="75000"/>
                </a:schemeClr>
              </a:solidFill>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26638" name="TextBox 33"/>
            <p:cNvSpPr txBox="1">
              <a:spLocks noChangeArrowheads="1"/>
            </p:cNvSpPr>
            <p:nvPr/>
          </p:nvSpPr>
          <p:spPr bwMode="auto">
            <a:xfrm>
              <a:off x="5714701" y="6210948"/>
              <a:ext cx="747320"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600" b="1">
                  <a:solidFill>
                    <a:srgbClr val="0070C0"/>
                  </a:solidFill>
                  <a:ea typeface="Calibri" panose="020F0502020204030204" pitchFamily="34" charset="0"/>
                  <a:cs typeface="Calibri" panose="020F0502020204030204" pitchFamily="34" charset="0"/>
                </a:rPr>
                <a:t>Admin</a:t>
              </a:r>
            </a:p>
          </p:txBody>
        </p:sp>
        <p:pic>
          <p:nvPicPr>
            <p:cNvPr id="26639" name="Picture 3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38664" y="5116530"/>
              <a:ext cx="1038111" cy="1038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640" name="Straight Arrow Connector 35"/>
            <p:cNvCxnSpPr>
              <a:cxnSpLocks noChangeShapeType="1"/>
            </p:cNvCxnSpPr>
            <p:nvPr/>
          </p:nvCxnSpPr>
          <p:spPr bwMode="auto">
            <a:xfrm>
              <a:off x="3031011" y="4942121"/>
              <a:ext cx="1188934" cy="0"/>
            </a:xfrm>
            <a:prstGeom prst="straightConnector1">
              <a:avLst/>
            </a:prstGeom>
            <a:noFill/>
            <a:ln w="63500" algn="ctr">
              <a:solidFill>
                <a:srgbClr val="00B050"/>
              </a:solidFill>
              <a:round/>
              <a:headEnd/>
              <a:tailEnd type="triangle" w="med" len="med"/>
            </a:ln>
            <a:extLst>
              <a:ext uri="{909E8E84-426E-40DD-AFC4-6F175D3DCCD1}">
                <a14:hiddenFill xmlns:a14="http://schemas.microsoft.com/office/drawing/2010/main">
                  <a:noFill/>
                </a14:hiddenFill>
              </a:ext>
            </a:extLst>
          </p:spPr>
        </p:cxnSp>
        <p:cxnSp>
          <p:nvCxnSpPr>
            <p:cNvPr id="37" name="Straight Connector 36"/>
            <p:cNvCxnSpPr/>
            <p:nvPr/>
          </p:nvCxnSpPr>
          <p:spPr bwMode="auto">
            <a:xfrm>
              <a:off x="2042345" y="1665724"/>
              <a:ext cx="0" cy="1109053"/>
            </a:xfrm>
            <a:prstGeom prst="line">
              <a:avLst/>
            </a:prstGeom>
            <a:ln w="79375">
              <a:solidFill>
                <a:schemeClr val="accent1">
                  <a:lumMod val="75000"/>
                </a:schemeClr>
              </a:solidFill>
              <a:headEnd type="none" w="med" len="med"/>
              <a:tailEnd type="none" w="med" len="med"/>
            </a:ln>
          </p:spPr>
          <p:style>
            <a:lnRef idx="3">
              <a:schemeClr val="dk1"/>
            </a:lnRef>
            <a:fillRef idx="0">
              <a:schemeClr val="dk1"/>
            </a:fillRef>
            <a:effectRef idx="2">
              <a:schemeClr val="dk1"/>
            </a:effectRef>
            <a:fontRef idx="minor">
              <a:schemeClr val="tx1"/>
            </a:fontRef>
          </p:style>
        </p:cxnSp>
        <p:pic>
          <p:nvPicPr>
            <p:cNvPr id="26642" name="Picture 3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45703" y="2004030"/>
              <a:ext cx="1038111" cy="1038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43" name="TextBox 38"/>
            <p:cNvSpPr txBox="1">
              <a:spLocks noChangeArrowheads="1"/>
            </p:cNvSpPr>
            <p:nvPr/>
          </p:nvSpPr>
          <p:spPr bwMode="auto">
            <a:xfrm>
              <a:off x="1846943" y="3073415"/>
              <a:ext cx="686726"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600" b="1">
                  <a:solidFill>
                    <a:srgbClr val="00B050"/>
                  </a:solidFill>
                  <a:ea typeface="Calibri" panose="020F0502020204030204" pitchFamily="34" charset="0"/>
                  <a:cs typeface="Calibri" panose="020F0502020204030204" pitchFamily="34" charset="0"/>
                </a:rPr>
                <a:t>SALES</a:t>
              </a:r>
            </a:p>
          </p:txBody>
        </p:sp>
        <p:cxnSp>
          <p:nvCxnSpPr>
            <p:cNvPr id="40" name="Straight Connector 39"/>
            <p:cNvCxnSpPr/>
            <p:nvPr/>
          </p:nvCxnSpPr>
          <p:spPr bwMode="auto">
            <a:xfrm>
              <a:off x="3575957" y="1639878"/>
              <a:ext cx="0" cy="1109053"/>
            </a:xfrm>
            <a:prstGeom prst="line">
              <a:avLst/>
            </a:prstGeom>
            <a:ln w="79375">
              <a:solidFill>
                <a:schemeClr val="accent1">
                  <a:lumMod val="75000"/>
                </a:schemeClr>
              </a:solidFill>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26645" name="TextBox 40"/>
            <p:cNvSpPr txBox="1">
              <a:spLocks noChangeArrowheads="1"/>
            </p:cNvSpPr>
            <p:nvPr/>
          </p:nvSpPr>
          <p:spPr bwMode="auto">
            <a:xfrm>
              <a:off x="3362559" y="3073415"/>
              <a:ext cx="747320"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600" b="1">
                  <a:solidFill>
                    <a:srgbClr val="0070C0"/>
                  </a:solidFill>
                  <a:ea typeface="Calibri" panose="020F0502020204030204" pitchFamily="34" charset="0"/>
                  <a:cs typeface="Calibri" panose="020F0502020204030204" pitchFamily="34" charset="0"/>
                </a:rPr>
                <a:t>Admin</a:t>
              </a:r>
            </a:p>
          </p:txBody>
        </p:sp>
        <p:pic>
          <p:nvPicPr>
            <p:cNvPr id="26646" name="Picture 4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60974" y="2004029"/>
              <a:ext cx="1038111" cy="1038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par>
    </p:tnLst>
  </p:timing>
</p:sld>
</file>

<file path=ppt/theme/theme1.xml><?xml version="1.0" encoding="utf-8"?>
<a:theme xmlns:a="http://schemas.openxmlformats.org/drawingml/2006/main" name="SybexCert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SybexCertTemplate</Template>
  <TotalTime>1301</TotalTime>
  <Words>1661</Words>
  <Application>Microsoft Office PowerPoint</Application>
  <PresentationFormat>On-screen Show (4:3)</PresentationFormat>
  <Paragraphs>214</Paragraphs>
  <Slides>27</Slides>
  <Notes>24</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27</vt:i4>
      </vt:variant>
    </vt:vector>
  </HeadingPairs>
  <TitlesOfParts>
    <vt:vector size="36" baseType="lpstr">
      <vt:lpstr>Arial</vt:lpstr>
      <vt:lpstr>Calibri</vt:lpstr>
      <vt:lpstr>Courier New</vt:lpstr>
      <vt:lpstr>SabonLTStd-Roman</vt:lpstr>
      <vt:lpstr>Times</vt:lpstr>
      <vt:lpstr>Times New Roman</vt:lpstr>
      <vt:lpstr>SybexCertTemplate</vt:lpstr>
      <vt:lpstr>VISIO</vt:lpstr>
      <vt:lpstr>Bitmap Image</vt:lpstr>
      <vt:lpstr>CCENT Study Guide</vt:lpstr>
      <vt:lpstr>Chapter 11 Objectives</vt:lpstr>
      <vt:lpstr>Figure 11.1: Flat network structure</vt:lpstr>
      <vt:lpstr>Figure 11.2: The benefit of a switched network</vt:lpstr>
      <vt:lpstr>Figure 11.3: One switch, one LAN: Before VLANs, there was no separation between hosts.</vt:lpstr>
      <vt:lpstr>Figure 11.4: One switch, two virtual LANs (logical separation between hosts):  Still physically one switch, but this switch acts as many separate devices.</vt:lpstr>
      <vt:lpstr>Figure 11.5: Access ports</vt:lpstr>
      <vt:lpstr>Access Ports</vt:lpstr>
      <vt:lpstr>Figure 11.6: VLANs can span across multiple switches by using trunk links, which carry traffic for multiple VLANs.</vt:lpstr>
      <vt:lpstr>Frame Tagging</vt:lpstr>
      <vt:lpstr>VLAN Identification Methods</vt:lpstr>
      <vt:lpstr>Figure 11.7: IEEE 802.1q encapsulation with and without the 802.1q tag</vt:lpstr>
      <vt:lpstr>Figure 11.8: Router connecting three VLANs together for inter-VLAN communication, one router interface for each VLAN</vt:lpstr>
      <vt:lpstr>Figure 11.9: “Router on a stick”: Single router interface connecting all three VLANs together for inter-VLAN communication</vt:lpstr>
      <vt:lpstr>Figure 11.10: A router creates logical interfaces.</vt:lpstr>
      <vt:lpstr>Figure 11.11: With IVR, routing runs on the backplane of the switch, and it appears to the hosts that a router is present.</vt:lpstr>
      <vt:lpstr>Creating VLANs</vt:lpstr>
      <vt:lpstr>Viewing Access Ports</vt:lpstr>
      <vt:lpstr>View Trunk Ports</vt:lpstr>
      <vt:lpstr>Configuring Trunk ports</vt:lpstr>
      <vt:lpstr>Assigning access ports</vt:lpstr>
      <vt:lpstr>PowerPoint Presentation</vt:lpstr>
      <vt:lpstr>PowerPoint Presentation</vt:lpstr>
      <vt:lpstr>PowerPoint Presentation</vt:lpstr>
      <vt:lpstr>PowerPoint Presentation</vt:lpstr>
      <vt:lpstr>Figure 11.16: Inter-VLAN routing with a multilayer switch</vt:lpstr>
      <vt:lpstr>Written Labs and Review Questions</vt:lpstr>
    </vt:vector>
  </TitlesOfParts>
  <Company>John Wiley and Sons,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CCENT Study Guide</dc:title>
  <dc:creator>O'Brien, Connor - San Francisco</dc:creator>
  <cp:lastModifiedBy>Yu, Senhua</cp:lastModifiedBy>
  <cp:revision>75</cp:revision>
  <dcterms:created xsi:type="dcterms:W3CDTF">2013-08-02T19:05:17Z</dcterms:created>
  <dcterms:modified xsi:type="dcterms:W3CDTF">2017-03-25T18:48:14Z</dcterms:modified>
</cp:coreProperties>
</file>